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0058400" cy="77724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76" userDrawn="1">
          <p15:clr>
            <a:srgbClr val="A4A3A4"/>
          </p15:clr>
        </p15:guide>
        <p15:guide id="2" pos="2136" userDrawn="1">
          <p15:clr>
            <a:srgbClr val="A4A3A4"/>
          </p15:clr>
        </p15:guide>
        <p15:guide id="3" pos="1272" userDrawn="1">
          <p15:clr>
            <a:srgbClr val="A4A3A4"/>
          </p15:clr>
        </p15:guide>
        <p15:guide id="4" pos="1152" userDrawn="1">
          <p15:clr>
            <a:srgbClr val="A4A3A4"/>
          </p15:clr>
        </p15:guide>
        <p15:guide id="5" pos="2256" userDrawn="1">
          <p15:clr>
            <a:srgbClr val="A4A3A4"/>
          </p15:clr>
        </p15:guide>
        <p15:guide id="6" pos="3240" userDrawn="1">
          <p15:clr>
            <a:srgbClr val="A4A3A4"/>
          </p15:clr>
        </p15:guide>
        <p15:guide id="7" pos="3120" userDrawn="1">
          <p15:clr>
            <a:srgbClr val="A4A3A4"/>
          </p15:clr>
        </p15:guide>
        <p15:guide id="8" pos="4080" userDrawn="1">
          <p15:clr>
            <a:srgbClr val="A4A3A4"/>
          </p15:clr>
        </p15:guide>
        <p15:guide id="9" pos="4200" userDrawn="1">
          <p15:clr>
            <a:srgbClr val="A4A3A4"/>
          </p15:clr>
        </p15:guide>
        <p15:guide id="10" pos="5064" userDrawn="1">
          <p15:clr>
            <a:srgbClr val="A4A3A4"/>
          </p15:clr>
        </p15:guide>
        <p15:guide id="11" pos="5184" userDrawn="1">
          <p15:clr>
            <a:srgbClr val="A4A3A4"/>
          </p15:clr>
        </p15:guide>
        <p15:guide id="12" pos="312" userDrawn="1">
          <p15:clr>
            <a:srgbClr val="A4A3A4"/>
          </p15:clr>
        </p15:guide>
        <p15:guide id="13" orient="horz" pos="4320" userDrawn="1">
          <p15:clr>
            <a:srgbClr val="A4A3A4"/>
          </p15:clr>
        </p15:guide>
        <p15:guide id="14" orient="horz" pos="2208" userDrawn="1">
          <p15:clr>
            <a:srgbClr val="A4A3A4"/>
          </p15:clr>
        </p15:guide>
        <p15:guide id="15" orient="horz" pos="864" userDrawn="1">
          <p15:clr>
            <a:srgbClr val="A4A3A4"/>
          </p15:clr>
        </p15:guide>
        <p15:guide id="16" orient="horz" pos="1608" userDrawn="1">
          <p15:clr>
            <a:srgbClr val="A4A3A4"/>
          </p15:clr>
        </p15:guide>
        <p15:guide id="17" orient="horz" pos="2952" userDrawn="1">
          <p15:clr>
            <a:srgbClr val="A4A3A4"/>
          </p15:clr>
        </p15:guide>
        <p15:guide id="18" orient="horz" pos="1848" userDrawn="1">
          <p15:clr>
            <a:srgbClr val="A4A3A4"/>
          </p15:clr>
        </p15:guide>
        <p15:guide id="19" orient="horz" pos="3192" userDrawn="1">
          <p15:clr>
            <a:srgbClr val="A4A3A4"/>
          </p15:clr>
        </p15:guide>
        <p15:guide id="20" orient="horz" pos="45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evor Clifford" initials="TC" lastIdx="1" clrIdx="0">
    <p:extLst>
      <p:ext uri="{19B8F6BF-5375-455C-9EA6-DF929625EA0E}">
        <p15:presenceInfo xmlns:p15="http://schemas.microsoft.com/office/powerpoint/2012/main" userId="Trevor Cliffo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008A52"/>
    <a:srgbClr val="EFB00B"/>
    <a:srgbClr val="D52130"/>
    <a:srgbClr val="004684"/>
    <a:srgbClr val="00693F"/>
    <a:srgbClr val="C8D5C5"/>
    <a:srgbClr val="6482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13E12-7209-47B2-97E6-E96EB8EC9177}" v="4" dt="2021-12-02T00:10:51.0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668" autoAdjust="0"/>
    <p:restoredTop sz="94660"/>
  </p:normalViewPr>
  <p:slideViewPr>
    <p:cSldViewPr snapToGrid="0">
      <p:cViewPr varScale="1">
        <p:scale>
          <a:sx n="79" d="100"/>
          <a:sy n="79" d="100"/>
        </p:scale>
        <p:origin x="1128" y="102"/>
      </p:cViewPr>
      <p:guideLst>
        <p:guide orient="horz" pos="3576"/>
        <p:guide pos="2136"/>
        <p:guide pos="1272"/>
        <p:guide pos="1152"/>
        <p:guide pos="2256"/>
        <p:guide pos="3240"/>
        <p:guide pos="3120"/>
        <p:guide pos="4080"/>
        <p:guide pos="4200"/>
        <p:guide pos="5064"/>
        <p:guide pos="5184"/>
        <p:guide pos="312"/>
        <p:guide orient="horz" pos="4320"/>
        <p:guide orient="horz" pos="2208"/>
        <p:guide orient="horz" pos="864"/>
        <p:guide orient="horz" pos="1608"/>
        <p:guide orient="horz" pos="2952"/>
        <p:guide orient="horz" pos="1848"/>
        <p:guide orient="horz" pos="3192"/>
        <p:guide orient="horz" pos="45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7F2E3E-9459-4EE9-806F-CA4A56728769}"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4033081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7F2E3E-9459-4EE9-806F-CA4A56728769}"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144020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7F2E3E-9459-4EE9-806F-CA4A56728769}"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798935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7F2E3E-9459-4EE9-806F-CA4A56728769}"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649330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7F2E3E-9459-4EE9-806F-CA4A56728769}"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2239962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7F2E3E-9459-4EE9-806F-CA4A56728769}"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178415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7F2E3E-9459-4EE9-806F-CA4A56728769}"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1341706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7F2E3E-9459-4EE9-806F-CA4A56728769}"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322501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7F2E3E-9459-4EE9-806F-CA4A56728769}"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95962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207F2E3E-9459-4EE9-806F-CA4A56728769}"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3657299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207F2E3E-9459-4EE9-806F-CA4A56728769}"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31F1-F70D-410E-B535-3E81F9060402}" type="slidenum">
              <a:rPr lang="en-US" smtClean="0"/>
              <a:t>‹#›</a:t>
            </a:fld>
            <a:endParaRPr lang="en-US"/>
          </a:p>
        </p:txBody>
      </p:sp>
    </p:spTree>
    <p:extLst>
      <p:ext uri="{BB962C8B-B14F-4D97-AF65-F5344CB8AC3E}">
        <p14:creationId xmlns:p14="http://schemas.microsoft.com/office/powerpoint/2010/main" val="145574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207F2E3E-9459-4EE9-806F-CA4A56728769}" type="datetimeFigureOut">
              <a:rPr lang="en-US" smtClean="0"/>
              <a:t>12/13/2021</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CA7831F1-F70D-410E-B535-3E81F9060402}" type="slidenum">
              <a:rPr lang="en-US" smtClean="0"/>
              <a:t>‹#›</a:t>
            </a:fld>
            <a:endParaRPr lang="en-US"/>
          </a:p>
        </p:txBody>
      </p:sp>
    </p:spTree>
    <p:extLst>
      <p:ext uri="{BB962C8B-B14F-4D97-AF65-F5344CB8AC3E}">
        <p14:creationId xmlns:p14="http://schemas.microsoft.com/office/powerpoint/2010/main" val="778616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pic>
        <p:nvPicPr>
          <p:cNvPr id="28" name="Picture 27">
            <a:extLst>
              <a:ext uri="{FF2B5EF4-FFF2-40B4-BE49-F238E27FC236}">
                <a16:creationId xmlns:a16="http://schemas.microsoft.com/office/drawing/2014/main" id="{028D6CDD-5CCE-4DC3-B7A3-18947F6913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96623" y="454524"/>
            <a:ext cx="1226688" cy="780620"/>
          </a:xfrm>
          <a:prstGeom prst="rect">
            <a:avLst/>
          </a:prstGeom>
          <a:noFill/>
        </p:spPr>
      </p:pic>
      <p:sp>
        <p:nvSpPr>
          <p:cNvPr id="36" name="TextBox 35">
            <a:extLst>
              <a:ext uri="{FF2B5EF4-FFF2-40B4-BE49-F238E27FC236}">
                <a16:creationId xmlns:a16="http://schemas.microsoft.com/office/drawing/2014/main" id="{83312F3E-FA2D-4B2C-8D3B-B81F5B1C7F90}"/>
              </a:ext>
            </a:extLst>
          </p:cNvPr>
          <p:cNvSpPr txBox="1"/>
          <p:nvPr/>
        </p:nvSpPr>
        <p:spPr>
          <a:xfrm>
            <a:off x="486324" y="2646706"/>
            <a:ext cx="1341503" cy="474617"/>
          </a:xfrm>
          <a:prstGeom prst="rect">
            <a:avLst/>
          </a:prstGeom>
          <a:noFill/>
        </p:spPr>
        <p:txBody>
          <a:bodyPr wrap="square" rtlCol="0">
            <a:spAutoFit/>
          </a:bodyPr>
          <a:lstStyle/>
          <a:p>
            <a:pPr algn="ctr"/>
            <a:r>
              <a:rPr lang="en-US" sz="1484" b="1" dirty="0"/>
              <a:t>ESF 1</a:t>
            </a:r>
          </a:p>
          <a:p>
            <a:pPr algn="ctr"/>
            <a:r>
              <a:rPr lang="en-US" sz="1000" b="1" dirty="0"/>
              <a:t>Transportation</a:t>
            </a:r>
          </a:p>
        </p:txBody>
      </p:sp>
      <p:sp>
        <p:nvSpPr>
          <p:cNvPr id="37" name="TextBox 36">
            <a:extLst>
              <a:ext uri="{FF2B5EF4-FFF2-40B4-BE49-F238E27FC236}">
                <a16:creationId xmlns:a16="http://schemas.microsoft.com/office/drawing/2014/main" id="{7D57E715-7F69-4A63-A2C6-4B33F0D98D92}"/>
              </a:ext>
            </a:extLst>
          </p:cNvPr>
          <p:cNvSpPr txBox="1"/>
          <p:nvPr/>
        </p:nvSpPr>
        <p:spPr>
          <a:xfrm>
            <a:off x="2020370" y="2655580"/>
            <a:ext cx="1341503" cy="474617"/>
          </a:xfrm>
          <a:prstGeom prst="rect">
            <a:avLst/>
          </a:prstGeom>
          <a:noFill/>
        </p:spPr>
        <p:txBody>
          <a:bodyPr wrap="square" rtlCol="0">
            <a:spAutoFit/>
          </a:bodyPr>
          <a:lstStyle/>
          <a:p>
            <a:pPr algn="ctr"/>
            <a:r>
              <a:rPr lang="en-US" sz="1484" b="1" dirty="0"/>
              <a:t>ESF 2</a:t>
            </a:r>
          </a:p>
          <a:p>
            <a:pPr algn="ctr"/>
            <a:r>
              <a:rPr lang="en-US" sz="1000" b="1" dirty="0"/>
              <a:t>Communication</a:t>
            </a:r>
          </a:p>
        </p:txBody>
      </p:sp>
      <p:sp>
        <p:nvSpPr>
          <p:cNvPr id="38" name="TextBox 37">
            <a:extLst>
              <a:ext uri="{FF2B5EF4-FFF2-40B4-BE49-F238E27FC236}">
                <a16:creationId xmlns:a16="http://schemas.microsoft.com/office/drawing/2014/main" id="{D1402EC3-5D0F-48BD-8593-5DF6D05F1520}"/>
              </a:ext>
            </a:extLst>
          </p:cNvPr>
          <p:cNvSpPr txBox="1"/>
          <p:nvPr/>
        </p:nvSpPr>
        <p:spPr>
          <a:xfrm>
            <a:off x="3573650" y="2637072"/>
            <a:ext cx="1341503" cy="473078"/>
          </a:xfrm>
          <a:prstGeom prst="rect">
            <a:avLst/>
          </a:prstGeom>
          <a:noFill/>
        </p:spPr>
        <p:txBody>
          <a:bodyPr wrap="square" rtlCol="0">
            <a:spAutoFit/>
          </a:bodyPr>
          <a:lstStyle/>
          <a:p>
            <a:pPr algn="ctr"/>
            <a:r>
              <a:rPr lang="en-US" sz="1484" b="1" dirty="0"/>
              <a:t>ESF 3</a:t>
            </a:r>
          </a:p>
          <a:p>
            <a:pPr algn="ctr"/>
            <a:r>
              <a:rPr lang="en-US" sz="1000" b="1" dirty="0"/>
              <a:t>Public Works</a:t>
            </a:r>
          </a:p>
        </p:txBody>
      </p:sp>
      <p:sp>
        <p:nvSpPr>
          <p:cNvPr id="39" name="TextBox 38">
            <a:extLst>
              <a:ext uri="{FF2B5EF4-FFF2-40B4-BE49-F238E27FC236}">
                <a16:creationId xmlns:a16="http://schemas.microsoft.com/office/drawing/2014/main" id="{0A2D062C-FA67-445A-8E79-5E7D1A136F1A}"/>
              </a:ext>
            </a:extLst>
          </p:cNvPr>
          <p:cNvSpPr txBox="1"/>
          <p:nvPr/>
        </p:nvSpPr>
        <p:spPr>
          <a:xfrm>
            <a:off x="5125055" y="2629465"/>
            <a:ext cx="1341503" cy="473078"/>
          </a:xfrm>
          <a:prstGeom prst="rect">
            <a:avLst/>
          </a:prstGeom>
          <a:noFill/>
        </p:spPr>
        <p:txBody>
          <a:bodyPr wrap="square" rtlCol="0">
            <a:spAutoFit/>
          </a:bodyPr>
          <a:lstStyle/>
          <a:p>
            <a:pPr algn="ctr"/>
            <a:r>
              <a:rPr lang="en-US" sz="1484" b="1" dirty="0"/>
              <a:t>ESF 4</a:t>
            </a:r>
          </a:p>
          <a:p>
            <a:pPr algn="ctr"/>
            <a:r>
              <a:rPr lang="en-US" sz="1000" b="1" dirty="0"/>
              <a:t>Firefighting</a:t>
            </a:r>
          </a:p>
        </p:txBody>
      </p:sp>
      <p:sp>
        <p:nvSpPr>
          <p:cNvPr id="40" name="TextBox 39">
            <a:extLst>
              <a:ext uri="{FF2B5EF4-FFF2-40B4-BE49-F238E27FC236}">
                <a16:creationId xmlns:a16="http://schemas.microsoft.com/office/drawing/2014/main" id="{53F02BC4-EEFC-4622-8703-F12E81BE6B9A}"/>
              </a:ext>
            </a:extLst>
          </p:cNvPr>
          <p:cNvSpPr txBox="1"/>
          <p:nvPr/>
        </p:nvSpPr>
        <p:spPr>
          <a:xfrm>
            <a:off x="6669608" y="2643244"/>
            <a:ext cx="1341503" cy="473078"/>
          </a:xfrm>
          <a:prstGeom prst="rect">
            <a:avLst/>
          </a:prstGeom>
          <a:noFill/>
        </p:spPr>
        <p:txBody>
          <a:bodyPr wrap="square" rtlCol="0">
            <a:spAutoFit/>
          </a:bodyPr>
          <a:lstStyle/>
          <a:p>
            <a:pPr algn="ctr"/>
            <a:r>
              <a:rPr lang="en-US" sz="1484" b="1" dirty="0"/>
              <a:t>ESF 5</a:t>
            </a:r>
          </a:p>
          <a:p>
            <a:pPr algn="ctr"/>
            <a:r>
              <a:rPr lang="en-US" sz="1000" b="1" dirty="0"/>
              <a:t>Information Planning</a:t>
            </a:r>
          </a:p>
        </p:txBody>
      </p:sp>
      <p:sp>
        <p:nvSpPr>
          <p:cNvPr id="41" name="TextBox 40">
            <a:extLst>
              <a:ext uri="{FF2B5EF4-FFF2-40B4-BE49-F238E27FC236}">
                <a16:creationId xmlns:a16="http://schemas.microsoft.com/office/drawing/2014/main" id="{0C8D4D84-988A-4C71-9C02-2E1F4F279125}"/>
              </a:ext>
            </a:extLst>
          </p:cNvPr>
          <p:cNvSpPr txBox="1"/>
          <p:nvPr/>
        </p:nvSpPr>
        <p:spPr>
          <a:xfrm>
            <a:off x="8203648" y="2649201"/>
            <a:ext cx="1341503" cy="625428"/>
          </a:xfrm>
          <a:prstGeom prst="rect">
            <a:avLst/>
          </a:prstGeom>
          <a:noFill/>
        </p:spPr>
        <p:txBody>
          <a:bodyPr wrap="square" rtlCol="0">
            <a:spAutoFit/>
          </a:bodyPr>
          <a:lstStyle/>
          <a:p>
            <a:pPr algn="ctr"/>
            <a:r>
              <a:rPr lang="en-US" sz="1484" b="1" dirty="0"/>
              <a:t>ESF 6</a:t>
            </a:r>
          </a:p>
          <a:p>
            <a:pPr algn="ctr"/>
            <a:r>
              <a:rPr lang="en-US" sz="1000" b="1" dirty="0"/>
              <a:t>Mass Care, Food, &amp; Water</a:t>
            </a:r>
          </a:p>
        </p:txBody>
      </p:sp>
      <p:sp>
        <p:nvSpPr>
          <p:cNvPr id="43" name="TextBox 42">
            <a:extLst>
              <a:ext uri="{FF2B5EF4-FFF2-40B4-BE49-F238E27FC236}">
                <a16:creationId xmlns:a16="http://schemas.microsoft.com/office/drawing/2014/main" id="{C6C54943-52CA-4A05-B4FE-5F1C4106811C}"/>
              </a:ext>
            </a:extLst>
          </p:cNvPr>
          <p:cNvSpPr txBox="1"/>
          <p:nvPr/>
        </p:nvSpPr>
        <p:spPr>
          <a:xfrm>
            <a:off x="486324" y="4791872"/>
            <a:ext cx="1341503" cy="473078"/>
          </a:xfrm>
          <a:prstGeom prst="rect">
            <a:avLst/>
          </a:prstGeom>
          <a:noFill/>
        </p:spPr>
        <p:txBody>
          <a:bodyPr wrap="square" rtlCol="0">
            <a:spAutoFit/>
          </a:bodyPr>
          <a:lstStyle/>
          <a:p>
            <a:pPr algn="ctr"/>
            <a:r>
              <a:rPr lang="en-US" sz="1484" b="1" dirty="0"/>
              <a:t>ESF 7</a:t>
            </a:r>
          </a:p>
          <a:p>
            <a:pPr algn="ctr"/>
            <a:r>
              <a:rPr lang="en-US" sz="1000" b="1" dirty="0"/>
              <a:t>Resource Support</a:t>
            </a:r>
          </a:p>
        </p:txBody>
      </p:sp>
      <p:sp>
        <p:nvSpPr>
          <p:cNvPr id="44" name="TextBox 43">
            <a:extLst>
              <a:ext uri="{FF2B5EF4-FFF2-40B4-BE49-F238E27FC236}">
                <a16:creationId xmlns:a16="http://schemas.microsoft.com/office/drawing/2014/main" id="{F0621739-866A-40E9-9E88-90BD747FC34D}"/>
              </a:ext>
            </a:extLst>
          </p:cNvPr>
          <p:cNvSpPr txBox="1"/>
          <p:nvPr/>
        </p:nvSpPr>
        <p:spPr>
          <a:xfrm>
            <a:off x="2020370" y="4792359"/>
            <a:ext cx="1341503" cy="473078"/>
          </a:xfrm>
          <a:prstGeom prst="rect">
            <a:avLst/>
          </a:prstGeom>
          <a:noFill/>
        </p:spPr>
        <p:txBody>
          <a:bodyPr wrap="square" rtlCol="0">
            <a:spAutoFit/>
          </a:bodyPr>
          <a:lstStyle/>
          <a:p>
            <a:pPr algn="ctr"/>
            <a:r>
              <a:rPr lang="en-US" sz="1484" b="1" dirty="0"/>
              <a:t>ESF 8</a:t>
            </a:r>
          </a:p>
          <a:p>
            <a:pPr algn="ctr"/>
            <a:r>
              <a:rPr lang="en-US" sz="1000" b="1" dirty="0"/>
              <a:t>Health &amp; Medical</a:t>
            </a:r>
          </a:p>
        </p:txBody>
      </p:sp>
      <p:sp>
        <p:nvSpPr>
          <p:cNvPr id="45" name="TextBox 44">
            <a:extLst>
              <a:ext uri="{FF2B5EF4-FFF2-40B4-BE49-F238E27FC236}">
                <a16:creationId xmlns:a16="http://schemas.microsoft.com/office/drawing/2014/main" id="{1B85A50E-C435-4C38-BC6C-971AFFE148D2}"/>
              </a:ext>
            </a:extLst>
          </p:cNvPr>
          <p:cNvSpPr txBox="1"/>
          <p:nvPr/>
        </p:nvSpPr>
        <p:spPr>
          <a:xfrm>
            <a:off x="3573650" y="4792359"/>
            <a:ext cx="1341503" cy="473078"/>
          </a:xfrm>
          <a:prstGeom prst="rect">
            <a:avLst/>
          </a:prstGeom>
          <a:noFill/>
        </p:spPr>
        <p:txBody>
          <a:bodyPr wrap="square" rtlCol="0">
            <a:spAutoFit/>
          </a:bodyPr>
          <a:lstStyle/>
          <a:p>
            <a:pPr algn="ctr"/>
            <a:r>
              <a:rPr lang="en-US" sz="1484" b="1" dirty="0"/>
              <a:t>ESF 9</a:t>
            </a:r>
          </a:p>
          <a:p>
            <a:pPr algn="ctr"/>
            <a:r>
              <a:rPr lang="en-US" sz="1000" b="1" dirty="0"/>
              <a:t>Search &amp; Rescue</a:t>
            </a:r>
          </a:p>
        </p:txBody>
      </p:sp>
      <p:sp>
        <p:nvSpPr>
          <p:cNvPr id="46" name="TextBox 45">
            <a:extLst>
              <a:ext uri="{FF2B5EF4-FFF2-40B4-BE49-F238E27FC236}">
                <a16:creationId xmlns:a16="http://schemas.microsoft.com/office/drawing/2014/main" id="{3C8E7BE0-9A4B-4FAE-AEF6-B9074D0148EC}"/>
              </a:ext>
            </a:extLst>
          </p:cNvPr>
          <p:cNvSpPr txBox="1"/>
          <p:nvPr/>
        </p:nvSpPr>
        <p:spPr>
          <a:xfrm>
            <a:off x="5126550" y="4792360"/>
            <a:ext cx="1341503" cy="473078"/>
          </a:xfrm>
          <a:prstGeom prst="rect">
            <a:avLst/>
          </a:prstGeom>
          <a:noFill/>
        </p:spPr>
        <p:txBody>
          <a:bodyPr wrap="square" rtlCol="0">
            <a:spAutoFit/>
          </a:bodyPr>
          <a:lstStyle/>
          <a:p>
            <a:pPr algn="ctr"/>
            <a:r>
              <a:rPr lang="en-US" sz="1484" b="1" dirty="0"/>
              <a:t>ESF 10</a:t>
            </a:r>
          </a:p>
          <a:p>
            <a:pPr algn="ctr"/>
            <a:r>
              <a:rPr lang="en-US" sz="1000" b="1" dirty="0"/>
              <a:t>Hazardous Materials</a:t>
            </a:r>
          </a:p>
        </p:txBody>
      </p:sp>
      <p:sp>
        <p:nvSpPr>
          <p:cNvPr id="47" name="TextBox 46">
            <a:extLst>
              <a:ext uri="{FF2B5EF4-FFF2-40B4-BE49-F238E27FC236}">
                <a16:creationId xmlns:a16="http://schemas.microsoft.com/office/drawing/2014/main" id="{57B32A51-8254-4E38-B038-AFAD9C471768}"/>
              </a:ext>
            </a:extLst>
          </p:cNvPr>
          <p:cNvSpPr txBox="1"/>
          <p:nvPr/>
        </p:nvSpPr>
        <p:spPr>
          <a:xfrm>
            <a:off x="6669608" y="4780595"/>
            <a:ext cx="1341503" cy="625428"/>
          </a:xfrm>
          <a:prstGeom prst="rect">
            <a:avLst/>
          </a:prstGeom>
          <a:noFill/>
        </p:spPr>
        <p:txBody>
          <a:bodyPr wrap="square" rtlCol="0">
            <a:spAutoFit/>
          </a:bodyPr>
          <a:lstStyle/>
          <a:p>
            <a:pPr algn="ctr"/>
            <a:r>
              <a:rPr lang="en-US" sz="1484" b="1" dirty="0"/>
              <a:t>ESF 11</a:t>
            </a:r>
          </a:p>
          <a:p>
            <a:pPr algn="ctr"/>
            <a:r>
              <a:rPr lang="en-US" sz="1000" b="1" dirty="0"/>
              <a:t>Agriculture &amp; Animal Protection</a:t>
            </a:r>
          </a:p>
        </p:txBody>
      </p:sp>
      <p:sp>
        <p:nvSpPr>
          <p:cNvPr id="48" name="TextBox 47">
            <a:extLst>
              <a:ext uri="{FF2B5EF4-FFF2-40B4-BE49-F238E27FC236}">
                <a16:creationId xmlns:a16="http://schemas.microsoft.com/office/drawing/2014/main" id="{2FE7F0D3-5C68-4A13-BB95-C29AA551B145}"/>
              </a:ext>
            </a:extLst>
          </p:cNvPr>
          <p:cNvSpPr txBox="1"/>
          <p:nvPr/>
        </p:nvSpPr>
        <p:spPr>
          <a:xfrm>
            <a:off x="8203649" y="4789176"/>
            <a:ext cx="1341503" cy="473078"/>
          </a:xfrm>
          <a:prstGeom prst="rect">
            <a:avLst/>
          </a:prstGeom>
          <a:noFill/>
        </p:spPr>
        <p:txBody>
          <a:bodyPr wrap="square" rtlCol="0">
            <a:spAutoFit/>
          </a:bodyPr>
          <a:lstStyle/>
          <a:p>
            <a:pPr algn="ctr"/>
            <a:r>
              <a:rPr lang="en-US" sz="1484" b="1" dirty="0"/>
              <a:t>ESF 12</a:t>
            </a:r>
          </a:p>
          <a:p>
            <a:pPr algn="ctr"/>
            <a:r>
              <a:rPr lang="en-US" sz="1000" b="1" dirty="0"/>
              <a:t>Energy</a:t>
            </a:r>
          </a:p>
        </p:txBody>
      </p:sp>
      <p:sp>
        <p:nvSpPr>
          <p:cNvPr id="49" name="TextBox 48">
            <a:extLst>
              <a:ext uri="{FF2B5EF4-FFF2-40B4-BE49-F238E27FC236}">
                <a16:creationId xmlns:a16="http://schemas.microsoft.com/office/drawing/2014/main" id="{533CCDCB-070B-4140-B5FA-85612A1D0A36}"/>
              </a:ext>
            </a:extLst>
          </p:cNvPr>
          <p:cNvSpPr txBox="1"/>
          <p:nvPr/>
        </p:nvSpPr>
        <p:spPr>
          <a:xfrm>
            <a:off x="486334" y="6965233"/>
            <a:ext cx="1341503" cy="473078"/>
          </a:xfrm>
          <a:prstGeom prst="rect">
            <a:avLst/>
          </a:prstGeom>
          <a:noFill/>
        </p:spPr>
        <p:txBody>
          <a:bodyPr wrap="square" rtlCol="0">
            <a:spAutoFit/>
          </a:bodyPr>
          <a:lstStyle/>
          <a:p>
            <a:pPr algn="ctr"/>
            <a:r>
              <a:rPr lang="en-US" sz="1484" b="1" dirty="0"/>
              <a:t>ESF 13</a:t>
            </a:r>
          </a:p>
          <a:p>
            <a:pPr algn="ctr"/>
            <a:r>
              <a:rPr lang="en-US" sz="1000" b="1" dirty="0"/>
              <a:t>Law Enforcement</a:t>
            </a:r>
          </a:p>
        </p:txBody>
      </p:sp>
      <p:sp>
        <p:nvSpPr>
          <p:cNvPr id="50" name="TextBox 49">
            <a:extLst>
              <a:ext uri="{FF2B5EF4-FFF2-40B4-BE49-F238E27FC236}">
                <a16:creationId xmlns:a16="http://schemas.microsoft.com/office/drawing/2014/main" id="{AE8BC872-A9ED-44AD-A8E5-4ED5B1B0A773}"/>
              </a:ext>
            </a:extLst>
          </p:cNvPr>
          <p:cNvSpPr txBox="1"/>
          <p:nvPr/>
        </p:nvSpPr>
        <p:spPr>
          <a:xfrm>
            <a:off x="2020375" y="6965233"/>
            <a:ext cx="1341503" cy="473078"/>
          </a:xfrm>
          <a:prstGeom prst="rect">
            <a:avLst/>
          </a:prstGeom>
          <a:noFill/>
        </p:spPr>
        <p:txBody>
          <a:bodyPr wrap="square" rtlCol="0">
            <a:spAutoFit/>
          </a:bodyPr>
          <a:lstStyle/>
          <a:p>
            <a:pPr algn="ctr"/>
            <a:r>
              <a:rPr lang="en-US" sz="1484" b="1" dirty="0"/>
              <a:t>ESF 14</a:t>
            </a:r>
          </a:p>
          <a:p>
            <a:pPr algn="ctr"/>
            <a:r>
              <a:rPr lang="en-US" sz="1000" b="1" dirty="0"/>
              <a:t>Business Industry</a:t>
            </a:r>
          </a:p>
        </p:txBody>
      </p:sp>
      <p:sp>
        <p:nvSpPr>
          <p:cNvPr id="51" name="TextBox 50">
            <a:extLst>
              <a:ext uri="{FF2B5EF4-FFF2-40B4-BE49-F238E27FC236}">
                <a16:creationId xmlns:a16="http://schemas.microsoft.com/office/drawing/2014/main" id="{9CF4D3A3-6250-4289-9425-ED6A94698E03}"/>
              </a:ext>
            </a:extLst>
          </p:cNvPr>
          <p:cNvSpPr txBox="1"/>
          <p:nvPr/>
        </p:nvSpPr>
        <p:spPr>
          <a:xfrm>
            <a:off x="3554415" y="6957224"/>
            <a:ext cx="1341503" cy="473078"/>
          </a:xfrm>
          <a:prstGeom prst="rect">
            <a:avLst/>
          </a:prstGeom>
          <a:noFill/>
        </p:spPr>
        <p:txBody>
          <a:bodyPr wrap="square" rtlCol="0">
            <a:spAutoFit/>
          </a:bodyPr>
          <a:lstStyle/>
          <a:p>
            <a:pPr algn="ctr"/>
            <a:r>
              <a:rPr lang="en-US" sz="1484" b="1" dirty="0"/>
              <a:t>ESF 15</a:t>
            </a:r>
          </a:p>
          <a:p>
            <a:pPr algn="ctr"/>
            <a:r>
              <a:rPr lang="en-US" sz="1000" b="1" dirty="0"/>
              <a:t>Public Information</a:t>
            </a:r>
          </a:p>
        </p:txBody>
      </p:sp>
      <p:sp>
        <p:nvSpPr>
          <p:cNvPr id="52" name="TextBox 51">
            <a:extLst>
              <a:ext uri="{FF2B5EF4-FFF2-40B4-BE49-F238E27FC236}">
                <a16:creationId xmlns:a16="http://schemas.microsoft.com/office/drawing/2014/main" id="{D46CD7D3-66F5-4E9B-A70A-4B3B3D6FBF6B}"/>
              </a:ext>
            </a:extLst>
          </p:cNvPr>
          <p:cNvSpPr txBox="1"/>
          <p:nvPr/>
        </p:nvSpPr>
        <p:spPr>
          <a:xfrm>
            <a:off x="5125054" y="6963194"/>
            <a:ext cx="1341503" cy="625428"/>
          </a:xfrm>
          <a:prstGeom prst="rect">
            <a:avLst/>
          </a:prstGeom>
          <a:noFill/>
        </p:spPr>
        <p:txBody>
          <a:bodyPr wrap="square" rtlCol="0">
            <a:spAutoFit/>
          </a:bodyPr>
          <a:lstStyle/>
          <a:p>
            <a:pPr algn="ctr"/>
            <a:r>
              <a:rPr lang="en-US" sz="1484" b="1" dirty="0"/>
              <a:t>ESF 16</a:t>
            </a:r>
          </a:p>
          <a:p>
            <a:pPr algn="ctr"/>
            <a:r>
              <a:rPr lang="en-US" sz="1000" b="1" dirty="0"/>
              <a:t>Volunteers &amp; Donations</a:t>
            </a:r>
          </a:p>
        </p:txBody>
      </p:sp>
      <p:sp>
        <p:nvSpPr>
          <p:cNvPr id="53" name="TextBox 52">
            <a:extLst>
              <a:ext uri="{FF2B5EF4-FFF2-40B4-BE49-F238E27FC236}">
                <a16:creationId xmlns:a16="http://schemas.microsoft.com/office/drawing/2014/main" id="{359775E2-1C1F-4881-BC26-866C60FC7118}"/>
              </a:ext>
            </a:extLst>
          </p:cNvPr>
          <p:cNvSpPr txBox="1"/>
          <p:nvPr/>
        </p:nvSpPr>
        <p:spPr>
          <a:xfrm>
            <a:off x="6669608" y="6957224"/>
            <a:ext cx="1368417" cy="625428"/>
          </a:xfrm>
          <a:prstGeom prst="rect">
            <a:avLst/>
          </a:prstGeom>
          <a:noFill/>
        </p:spPr>
        <p:txBody>
          <a:bodyPr wrap="square" rtlCol="0">
            <a:spAutoFit/>
          </a:bodyPr>
          <a:lstStyle/>
          <a:p>
            <a:pPr algn="ctr"/>
            <a:r>
              <a:rPr lang="en-US" sz="1484" b="1" dirty="0"/>
              <a:t>ESF 17</a:t>
            </a:r>
          </a:p>
          <a:p>
            <a:pPr algn="ctr"/>
            <a:r>
              <a:rPr lang="en-US" sz="1000" b="1" dirty="0"/>
              <a:t>Cyber &amp; Infrastructure Security</a:t>
            </a:r>
          </a:p>
        </p:txBody>
      </p:sp>
      <p:sp>
        <p:nvSpPr>
          <p:cNvPr id="54" name="TextBox 53">
            <a:extLst>
              <a:ext uri="{FF2B5EF4-FFF2-40B4-BE49-F238E27FC236}">
                <a16:creationId xmlns:a16="http://schemas.microsoft.com/office/drawing/2014/main" id="{DBCE80BC-B668-4ECA-AFDF-138EC12F9CFE}"/>
              </a:ext>
            </a:extLst>
          </p:cNvPr>
          <p:cNvSpPr txBox="1"/>
          <p:nvPr/>
        </p:nvSpPr>
        <p:spPr>
          <a:xfrm>
            <a:off x="8203648" y="6957224"/>
            <a:ext cx="1341503" cy="473078"/>
          </a:xfrm>
          <a:prstGeom prst="rect">
            <a:avLst/>
          </a:prstGeom>
          <a:noFill/>
        </p:spPr>
        <p:txBody>
          <a:bodyPr wrap="square" rtlCol="0">
            <a:spAutoFit/>
          </a:bodyPr>
          <a:lstStyle/>
          <a:p>
            <a:pPr algn="ctr"/>
            <a:r>
              <a:rPr lang="en-US" sz="1484" b="1" dirty="0"/>
              <a:t>ESF 18</a:t>
            </a:r>
          </a:p>
          <a:p>
            <a:pPr algn="ctr"/>
            <a:r>
              <a:rPr lang="en-US" sz="1000" b="1" dirty="0"/>
              <a:t>Military</a:t>
            </a:r>
          </a:p>
        </p:txBody>
      </p:sp>
      <p:sp>
        <p:nvSpPr>
          <p:cNvPr id="55" name="TextBox 54">
            <a:extLst>
              <a:ext uri="{FF2B5EF4-FFF2-40B4-BE49-F238E27FC236}">
                <a16:creationId xmlns:a16="http://schemas.microsoft.com/office/drawing/2014/main" id="{FF3E1178-30A5-473A-BFB4-B679B898D2C0}"/>
              </a:ext>
            </a:extLst>
          </p:cNvPr>
          <p:cNvSpPr txBox="1"/>
          <p:nvPr/>
        </p:nvSpPr>
        <p:spPr>
          <a:xfrm>
            <a:off x="1986221" y="378402"/>
            <a:ext cx="6184348" cy="830997"/>
          </a:xfrm>
          <a:prstGeom prst="rect">
            <a:avLst/>
          </a:prstGeom>
          <a:noFill/>
        </p:spPr>
        <p:txBody>
          <a:bodyPr wrap="square" rtlCol="0" anchor="ctr">
            <a:spAutoFit/>
          </a:bodyPr>
          <a:lstStyle/>
          <a:p>
            <a:r>
              <a:rPr lang="en-US" sz="2400" dirty="0">
                <a:solidFill>
                  <a:schemeClr val="tx1">
                    <a:lumMod val="65000"/>
                    <a:lumOff val="35000"/>
                  </a:schemeClr>
                </a:solidFill>
              </a:rPr>
              <a:t>Polk County</a:t>
            </a:r>
          </a:p>
          <a:p>
            <a:r>
              <a:rPr lang="en-US" sz="2400" b="1" dirty="0">
                <a:solidFill>
                  <a:schemeClr val="tx1">
                    <a:lumMod val="65000"/>
                    <a:lumOff val="35000"/>
                  </a:schemeClr>
                </a:solidFill>
              </a:rPr>
              <a:t>Emergency Support Function (ESF) </a:t>
            </a:r>
            <a:r>
              <a:rPr lang="en-US" sz="2400" b="1" dirty="0" err="1">
                <a:solidFill>
                  <a:schemeClr val="tx1">
                    <a:lumMod val="65000"/>
                    <a:lumOff val="35000"/>
                  </a:schemeClr>
                </a:solidFill>
              </a:rPr>
              <a:t>Quicksheets</a:t>
            </a:r>
            <a:endParaRPr lang="en-US" sz="2400" b="1" dirty="0">
              <a:solidFill>
                <a:schemeClr val="tx1">
                  <a:lumMod val="65000"/>
                  <a:lumOff val="35000"/>
                </a:schemeClr>
              </a:solidFill>
            </a:endParaRPr>
          </a:p>
        </p:txBody>
      </p:sp>
      <p:grpSp>
        <p:nvGrpSpPr>
          <p:cNvPr id="8" name="Group 7">
            <a:extLst>
              <a:ext uri="{FF2B5EF4-FFF2-40B4-BE49-F238E27FC236}">
                <a16:creationId xmlns:a16="http://schemas.microsoft.com/office/drawing/2014/main" id="{C8BB7938-F587-466E-90A6-D47DE9E88F2F}"/>
              </a:ext>
            </a:extLst>
          </p:cNvPr>
          <p:cNvGrpSpPr/>
          <p:nvPr/>
        </p:nvGrpSpPr>
        <p:grpSpPr>
          <a:xfrm>
            <a:off x="486323" y="1486775"/>
            <a:ext cx="1341504" cy="1156469"/>
            <a:chOff x="486323" y="1486775"/>
            <a:chExt cx="1341504" cy="1156469"/>
          </a:xfrm>
        </p:grpSpPr>
        <p:sp>
          <p:nvSpPr>
            <p:cNvPr id="10" name="Hexagon 9">
              <a:extLst>
                <a:ext uri="{FF2B5EF4-FFF2-40B4-BE49-F238E27FC236}">
                  <a16:creationId xmlns:a16="http://schemas.microsoft.com/office/drawing/2014/main" id="{C8D229F8-971A-4A48-8553-F8061F56F34D}"/>
                </a:ext>
              </a:extLst>
            </p:cNvPr>
            <p:cNvSpPr/>
            <p:nvPr/>
          </p:nvSpPr>
          <p:spPr>
            <a:xfrm>
              <a:off x="486323" y="1486775"/>
              <a:ext cx="1341504" cy="1156469"/>
            </a:xfrm>
            <a:prstGeom prst="hexagon">
              <a:avLst/>
            </a:prstGeom>
            <a:solidFill>
              <a:srgbClr val="7030A0"/>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56" name="Picture 55">
              <a:extLst>
                <a:ext uri="{FF2B5EF4-FFF2-40B4-BE49-F238E27FC236}">
                  <a16:creationId xmlns:a16="http://schemas.microsoft.com/office/drawing/2014/main" id="{FB4EBAD7-F230-4AA8-9878-5A32B1962E7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26031" y="1517074"/>
              <a:ext cx="1097280" cy="1097280"/>
            </a:xfrm>
            <a:prstGeom prst="rect">
              <a:avLst/>
            </a:prstGeom>
            <a:noFill/>
          </p:spPr>
        </p:pic>
      </p:grpSp>
      <p:grpSp>
        <p:nvGrpSpPr>
          <p:cNvPr id="9" name="Group 8">
            <a:extLst>
              <a:ext uri="{FF2B5EF4-FFF2-40B4-BE49-F238E27FC236}">
                <a16:creationId xmlns:a16="http://schemas.microsoft.com/office/drawing/2014/main" id="{DB339A42-9B02-431D-A7FF-7AFF71FACFCD}"/>
              </a:ext>
            </a:extLst>
          </p:cNvPr>
          <p:cNvGrpSpPr/>
          <p:nvPr/>
        </p:nvGrpSpPr>
        <p:grpSpPr>
          <a:xfrm>
            <a:off x="2020370" y="1483027"/>
            <a:ext cx="1341504" cy="1156469"/>
            <a:chOff x="2020370" y="1483027"/>
            <a:chExt cx="1341504" cy="1156469"/>
          </a:xfrm>
        </p:grpSpPr>
        <p:sp>
          <p:nvSpPr>
            <p:cNvPr id="11" name="Hexagon 10">
              <a:extLst>
                <a:ext uri="{FF2B5EF4-FFF2-40B4-BE49-F238E27FC236}">
                  <a16:creationId xmlns:a16="http://schemas.microsoft.com/office/drawing/2014/main" id="{ED507B31-83AB-44F9-AA2D-EFE5B95939C5}"/>
                </a:ext>
              </a:extLst>
            </p:cNvPr>
            <p:cNvSpPr/>
            <p:nvPr/>
          </p:nvSpPr>
          <p:spPr>
            <a:xfrm>
              <a:off x="2020370" y="1483027"/>
              <a:ext cx="1341504" cy="1156469"/>
            </a:xfrm>
            <a:prstGeom prst="hexagon">
              <a:avLst/>
            </a:prstGeom>
            <a:solidFill>
              <a:schemeClr val="accent4">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57" name="Picture 56">
              <a:extLst>
                <a:ext uri="{FF2B5EF4-FFF2-40B4-BE49-F238E27FC236}">
                  <a16:creationId xmlns:a16="http://schemas.microsoft.com/office/drawing/2014/main" id="{D990EC28-CB5C-4537-8B70-D1BB8F27B4A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161524" y="1510717"/>
              <a:ext cx="1097280" cy="1097280"/>
            </a:xfrm>
            <a:prstGeom prst="rect">
              <a:avLst/>
            </a:prstGeom>
            <a:noFill/>
          </p:spPr>
        </p:pic>
      </p:grpSp>
      <p:grpSp>
        <p:nvGrpSpPr>
          <p:cNvPr id="29" name="Group 28">
            <a:extLst>
              <a:ext uri="{FF2B5EF4-FFF2-40B4-BE49-F238E27FC236}">
                <a16:creationId xmlns:a16="http://schemas.microsoft.com/office/drawing/2014/main" id="{ED5F7940-E728-43B8-B8F0-5AA258AF8874}"/>
              </a:ext>
            </a:extLst>
          </p:cNvPr>
          <p:cNvGrpSpPr/>
          <p:nvPr/>
        </p:nvGrpSpPr>
        <p:grpSpPr>
          <a:xfrm>
            <a:off x="3573649" y="1486775"/>
            <a:ext cx="1341504" cy="1156469"/>
            <a:chOff x="3573649" y="1486775"/>
            <a:chExt cx="1341504" cy="1156469"/>
          </a:xfrm>
        </p:grpSpPr>
        <p:sp>
          <p:nvSpPr>
            <p:cNvPr id="12" name="Hexagon 11">
              <a:extLst>
                <a:ext uri="{FF2B5EF4-FFF2-40B4-BE49-F238E27FC236}">
                  <a16:creationId xmlns:a16="http://schemas.microsoft.com/office/drawing/2014/main" id="{FF62F828-B30E-4D48-9A3F-70C57E692AEA}"/>
                </a:ext>
              </a:extLst>
            </p:cNvPr>
            <p:cNvSpPr/>
            <p:nvPr/>
          </p:nvSpPr>
          <p:spPr>
            <a:xfrm>
              <a:off x="3573649" y="1486775"/>
              <a:ext cx="1341504" cy="1156469"/>
            </a:xfrm>
            <a:prstGeom prst="hexagon">
              <a:avLst/>
            </a:prstGeom>
            <a:solidFill>
              <a:schemeClr val="accent1">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1028" name="Picture 4">
              <a:extLst>
                <a:ext uri="{FF2B5EF4-FFF2-40B4-BE49-F238E27FC236}">
                  <a16:creationId xmlns:a16="http://schemas.microsoft.com/office/drawing/2014/main" id="{C9EE20FB-34DD-4C70-B983-CFC1A78F09F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8306" y="1528515"/>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 name="Group 29">
            <a:extLst>
              <a:ext uri="{FF2B5EF4-FFF2-40B4-BE49-F238E27FC236}">
                <a16:creationId xmlns:a16="http://schemas.microsoft.com/office/drawing/2014/main" id="{520EBB3F-1759-4AC1-8713-C288A8ABD176}"/>
              </a:ext>
            </a:extLst>
          </p:cNvPr>
          <p:cNvGrpSpPr/>
          <p:nvPr/>
        </p:nvGrpSpPr>
        <p:grpSpPr>
          <a:xfrm>
            <a:off x="5126549" y="1483027"/>
            <a:ext cx="1341504" cy="1156469"/>
            <a:chOff x="5126549" y="1483027"/>
            <a:chExt cx="1341504" cy="1156469"/>
          </a:xfrm>
        </p:grpSpPr>
        <p:sp>
          <p:nvSpPr>
            <p:cNvPr id="13" name="Hexagon 12">
              <a:extLst>
                <a:ext uri="{FF2B5EF4-FFF2-40B4-BE49-F238E27FC236}">
                  <a16:creationId xmlns:a16="http://schemas.microsoft.com/office/drawing/2014/main" id="{816575D2-C933-4B4C-BC60-9D35BFE39CD3}"/>
                </a:ext>
              </a:extLst>
            </p:cNvPr>
            <p:cNvSpPr/>
            <p:nvPr/>
          </p:nvSpPr>
          <p:spPr>
            <a:xfrm>
              <a:off x="5126549" y="1483027"/>
              <a:ext cx="1341504" cy="1156469"/>
            </a:xfrm>
            <a:prstGeom prst="hexagon">
              <a:avLst/>
            </a:prstGeom>
            <a:solidFill>
              <a:srgbClr val="D52130"/>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1030" name="Picture 6">
              <a:extLst>
                <a:ext uri="{FF2B5EF4-FFF2-40B4-BE49-F238E27FC236}">
                  <a16:creationId xmlns:a16="http://schemas.microsoft.com/office/drawing/2014/main" id="{1F6092EC-6792-4C23-9DC4-2453939E400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70632" y="1517074"/>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1" name="Group 30">
            <a:extLst>
              <a:ext uri="{FF2B5EF4-FFF2-40B4-BE49-F238E27FC236}">
                <a16:creationId xmlns:a16="http://schemas.microsoft.com/office/drawing/2014/main" id="{0F747F42-E728-4483-86D3-44DBDE77F388}"/>
              </a:ext>
            </a:extLst>
          </p:cNvPr>
          <p:cNvGrpSpPr/>
          <p:nvPr/>
        </p:nvGrpSpPr>
        <p:grpSpPr>
          <a:xfrm>
            <a:off x="6669607" y="1487986"/>
            <a:ext cx="1341504" cy="1156469"/>
            <a:chOff x="6669607" y="1487986"/>
            <a:chExt cx="1341504" cy="1156469"/>
          </a:xfrm>
        </p:grpSpPr>
        <p:sp>
          <p:nvSpPr>
            <p:cNvPr id="14" name="Hexagon 13">
              <a:extLst>
                <a:ext uri="{FF2B5EF4-FFF2-40B4-BE49-F238E27FC236}">
                  <a16:creationId xmlns:a16="http://schemas.microsoft.com/office/drawing/2014/main" id="{D8C1D263-DA68-4DD4-A33B-5B6A5DDFBC6C}"/>
                </a:ext>
              </a:extLst>
            </p:cNvPr>
            <p:cNvSpPr/>
            <p:nvPr/>
          </p:nvSpPr>
          <p:spPr>
            <a:xfrm>
              <a:off x="6669607" y="1487986"/>
              <a:ext cx="1341504" cy="1156469"/>
            </a:xfrm>
            <a:prstGeom prst="hexagon">
              <a:avLst/>
            </a:prstGeom>
            <a:solidFill>
              <a:schemeClr val="accent2">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1032" name="Picture 8">
              <a:extLst>
                <a:ext uri="{FF2B5EF4-FFF2-40B4-BE49-F238E27FC236}">
                  <a16:creationId xmlns:a16="http://schemas.microsoft.com/office/drawing/2014/main" id="{B052A9F7-8D74-4595-AE5A-D9DC1358F6E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05176" y="1517074"/>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 name="Group 31">
            <a:extLst>
              <a:ext uri="{FF2B5EF4-FFF2-40B4-BE49-F238E27FC236}">
                <a16:creationId xmlns:a16="http://schemas.microsoft.com/office/drawing/2014/main" id="{C27D3C83-CDBD-4535-9393-1C085E03A582}"/>
              </a:ext>
            </a:extLst>
          </p:cNvPr>
          <p:cNvGrpSpPr/>
          <p:nvPr/>
        </p:nvGrpSpPr>
        <p:grpSpPr>
          <a:xfrm>
            <a:off x="8203648" y="1488336"/>
            <a:ext cx="1341504" cy="1169707"/>
            <a:chOff x="8203648" y="1488336"/>
            <a:chExt cx="1341504" cy="1169707"/>
          </a:xfrm>
        </p:grpSpPr>
        <p:sp>
          <p:nvSpPr>
            <p:cNvPr id="15" name="Hexagon 14">
              <a:extLst>
                <a:ext uri="{FF2B5EF4-FFF2-40B4-BE49-F238E27FC236}">
                  <a16:creationId xmlns:a16="http://schemas.microsoft.com/office/drawing/2014/main" id="{4106B746-2696-4074-A3F5-27295C2EAA21}"/>
                </a:ext>
              </a:extLst>
            </p:cNvPr>
            <p:cNvSpPr/>
            <p:nvPr/>
          </p:nvSpPr>
          <p:spPr>
            <a:xfrm>
              <a:off x="8203648" y="1488336"/>
              <a:ext cx="1341504" cy="1156469"/>
            </a:xfrm>
            <a:prstGeom prst="hexagon">
              <a:avLst/>
            </a:prstGeom>
            <a:solidFill>
              <a:srgbClr val="D52130"/>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1034" name="Picture 10">
              <a:extLst>
                <a:ext uri="{FF2B5EF4-FFF2-40B4-BE49-F238E27FC236}">
                  <a16:creationId xmlns:a16="http://schemas.microsoft.com/office/drawing/2014/main" id="{BA0A0560-D811-45D7-84E2-69F01A4B6D0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35089" y="1560763"/>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 name="Group 33">
            <a:extLst>
              <a:ext uri="{FF2B5EF4-FFF2-40B4-BE49-F238E27FC236}">
                <a16:creationId xmlns:a16="http://schemas.microsoft.com/office/drawing/2014/main" id="{B2E54297-E4E4-497B-9E26-DC488BCB02FD}"/>
              </a:ext>
            </a:extLst>
          </p:cNvPr>
          <p:cNvGrpSpPr/>
          <p:nvPr/>
        </p:nvGrpSpPr>
        <p:grpSpPr>
          <a:xfrm>
            <a:off x="486328" y="3624126"/>
            <a:ext cx="1341504" cy="1156469"/>
            <a:chOff x="486328" y="3624126"/>
            <a:chExt cx="1341504" cy="1156469"/>
          </a:xfrm>
        </p:grpSpPr>
        <p:sp>
          <p:nvSpPr>
            <p:cNvPr id="16" name="Hexagon 15">
              <a:extLst>
                <a:ext uri="{FF2B5EF4-FFF2-40B4-BE49-F238E27FC236}">
                  <a16:creationId xmlns:a16="http://schemas.microsoft.com/office/drawing/2014/main" id="{1B1AAB69-DBA1-4828-921D-EA48A6CF33BA}"/>
                </a:ext>
              </a:extLst>
            </p:cNvPr>
            <p:cNvSpPr/>
            <p:nvPr/>
          </p:nvSpPr>
          <p:spPr>
            <a:xfrm>
              <a:off x="486328" y="3624126"/>
              <a:ext cx="1341504" cy="1156469"/>
            </a:xfrm>
            <a:prstGeom prst="hexagon">
              <a:avLst/>
            </a:prstGeom>
            <a:solidFill>
              <a:srgbClr val="00693F"/>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1036" name="Picture 12">
              <a:extLst>
                <a:ext uri="{FF2B5EF4-FFF2-40B4-BE49-F238E27FC236}">
                  <a16:creationId xmlns:a16="http://schemas.microsoft.com/office/drawing/2014/main" id="{35A68921-CC3F-4D2A-B7AB-95CADAD353B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6031" y="3653720"/>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 name="Group 34">
            <a:extLst>
              <a:ext uri="{FF2B5EF4-FFF2-40B4-BE49-F238E27FC236}">
                <a16:creationId xmlns:a16="http://schemas.microsoft.com/office/drawing/2014/main" id="{00B2B1B9-DF97-4021-982F-BCD2F1FC9321}"/>
              </a:ext>
            </a:extLst>
          </p:cNvPr>
          <p:cNvGrpSpPr/>
          <p:nvPr/>
        </p:nvGrpSpPr>
        <p:grpSpPr>
          <a:xfrm>
            <a:off x="2020372" y="3624613"/>
            <a:ext cx="1341504" cy="1156469"/>
            <a:chOff x="2020372" y="3624613"/>
            <a:chExt cx="1341504" cy="1156469"/>
          </a:xfrm>
        </p:grpSpPr>
        <p:sp>
          <p:nvSpPr>
            <p:cNvPr id="17" name="Hexagon 16">
              <a:extLst>
                <a:ext uri="{FF2B5EF4-FFF2-40B4-BE49-F238E27FC236}">
                  <a16:creationId xmlns:a16="http://schemas.microsoft.com/office/drawing/2014/main" id="{B28B3AEF-6E56-4611-8943-92FC49D53F82}"/>
                </a:ext>
              </a:extLst>
            </p:cNvPr>
            <p:cNvSpPr/>
            <p:nvPr/>
          </p:nvSpPr>
          <p:spPr>
            <a:xfrm>
              <a:off x="2020372" y="3624613"/>
              <a:ext cx="1341504" cy="1156469"/>
            </a:xfrm>
            <a:prstGeom prst="hexagon">
              <a:avLst/>
            </a:prstGeom>
            <a:solidFill>
              <a:schemeClr val="accent2">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1038" name="Picture 14">
              <a:extLst>
                <a:ext uri="{FF2B5EF4-FFF2-40B4-BE49-F238E27FC236}">
                  <a16:creationId xmlns:a16="http://schemas.microsoft.com/office/drawing/2014/main" id="{F755DF51-1899-4A48-8865-BBC183D26E8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61524" y="3682601"/>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2" name="Group 41">
            <a:extLst>
              <a:ext uri="{FF2B5EF4-FFF2-40B4-BE49-F238E27FC236}">
                <a16:creationId xmlns:a16="http://schemas.microsoft.com/office/drawing/2014/main" id="{84F25935-2F82-4ECF-8901-03B8BB87CCC2}"/>
              </a:ext>
            </a:extLst>
          </p:cNvPr>
          <p:cNvGrpSpPr/>
          <p:nvPr/>
        </p:nvGrpSpPr>
        <p:grpSpPr>
          <a:xfrm>
            <a:off x="3573650" y="3624613"/>
            <a:ext cx="1341504" cy="1156469"/>
            <a:chOff x="3573650" y="3624613"/>
            <a:chExt cx="1341504" cy="1156469"/>
          </a:xfrm>
        </p:grpSpPr>
        <p:sp>
          <p:nvSpPr>
            <p:cNvPr id="18" name="Hexagon 17">
              <a:extLst>
                <a:ext uri="{FF2B5EF4-FFF2-40B4-BE49-F238E27FC236}">
                  <a16:creationId xmlns:a16="http://schemas.microsoft.com/office/drawing/2014/main" id="{0E62CED7-7E37-4703-9B24-D49C61678DEC}"/>
                </a:ext>
              </a:extLst>
            </p:cNvPr>
            <p:cNvSpPr/>
            <p:nvPr/>
          </p:nvSpPr>
          <p:spPr>
            <a:xfrm>
              <a:off x="3573650" y="3624613"/>
              <a:ext cx="1341504" cy="1156469"/>
            </a:xfrm>
            <a:prstGeom prst="hexagon">
              <a:avLst/>
            </a:prstGeom>
            <a:solidFill>
              <a:srgbClr val="0070C0"/>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4" name="Picture 3">
              <a:extLst>
                <a:ext uri="{FF2B5EF4-FFF2-40B4-BE49-F238E27FC236}">
                  <a16:creationId xmlns:a16="http://schemas.microsoft.com/office/drawing/2014/main" id="{8CD56845-0428-43BE-B329-C6D8FFDE3CC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697720" y="3640998"/>
              <a:ext cx="1093362" cy="1097280"/>
            </a:xfrm>
            <a:prstGeom prst="rect">
              <a:avLst/>
            </a:prstGeom>
          </p:spPr>
        </p:pic>
      </p:grpSp>
      <p:grpSp>
        <p:nvGrpSpPr>
          <p:cNvPr id="58" name="Group 57">
            <a:extLst>
              <a:ext uri="{FF2B5EF4-FFF2-40B4-BE49-F238E27FC236}">
                <a16:creationId xmlns:a16="http://schemas.microsoft.com/office/drawing/2014/main" id="{B8F0A609-F9A8-40A1-B289-4156114D8977}"/>
              </a:ext>
            </a:extLst>
          </p:cNvPr>
          <p:cNvGrpSpPr/>
          <p:nvPr/>
        </p:nvGrpSpPr>
        <p:grpSpPr>
          <a:xfrm>
            <a:off x="5126549" y="3624613"/>
            <a:ext cx="1341504" cy="1156469"/>
            <a:chOff x="5126549" y="3624613"/>
            <a:chExt cx="1341504" cy="1156469"/>
          </a:xfrm>
        </p:grpSpPr>
        <p:sp>
          <p:nvSpPr>
            <p:cNvPr id="19" name="Hexagon 18">
              <a:extLst>
                <a:ext uri="{FF2B5EF4-FFF2-40B4-BE49-F238E27FC236}">
                  <a16:creationId xmlns:a16="http://schemas.microsoft.com/office/drawing/2014/main" id="{036429A3-67BA-41D3-83F8-6273AE545593}"/>
                </a:ext>
              </a:extLst>
            </p:cNvPr>
            <p:cNvSpPr/>
            <p:nvPr/>
          </p:nvSpPr>
          <p:spPr>
            <a:xfrm>
              <a:off x="5126549" y="3624613"/>
              <a:ext cx="1341504" cy="1156469"/>
            </a:xfrm>
            <a:prstGeom prst="hexagon">
              <a:avLst/>
            </a:prstGeom>
            <a:solidFill>
              <a:schemeClr val="accent6">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1042" name="Picture 18">
              <a:extLst>
                <a:ext uri="{FF2B5EF4-FFF2-40B4-BE49-F238E27FC236}">
                  <a16:creationId xmlns:a16="http://schemas.microsoft.com/office/drawing/2014/main" id="{FF9DB8DA-47BD-4682-89B8-D664A4ED99B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70632" y="3640998"/>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9" name="Group 58">
            <a:extLst>
              <a:ext uri="{FF2B5EF4-FFF2-40B4-BE49-F238E27FC236}">
                <a16:creationId xmlns:a16="http://schemas.microsoft.com/office/drawing/2014/main" id="{812DAFBB-E534-4572-A099-C2EDA7E527FE}"/>
              </a:ext>
            </a:extLst>
          </p:cNvPr>
          <p:cNvGrpSpPr/>
          <p:nvPr/>
        </p:nvGrpSpPr>
        <p:grpSpPr>
          <a:xfrm>
            <a:off x="6669608" y="3624613"/>
            <a:ext cx="1341504" cy="1156469"/>
            <a:chOff x="6669608" y="3624613"/>
            <a:chExt cx="1341504" cy="1156469"/>
          </a:xfrm>
        </p:grpSpPr>
        <p:sp>
          <p:nvSpPr>
            <p:cNvPr id="20" name="Hexagon 19">
              <a:extLst>
                <a:ext uri="{FF2B5EF4-FFF2-40B4-BE49-F238E27FC236}">
                  <a16:creationId xmlns:a16="http://schemas.microsoft.com/office/drawing/2014/main" id="{C6F6367F-30DB-4ED8-8A76-EBE93171C510}"/>
                </a:ext>
              </a:extLst>
            </p:cNvPr>
            <p:cNvSpPr/>
            <p:nvPr/>
          </p:nvSpPr>
          <p:spPr>
            <a:xfrm>
              <a:off x="6669608" y="3624613"/>
              <a:ext cx="1341504" cy="1156469"/>
            </a:xfrm>
            <a:prstGeom prst="hexagon">
              <a:avLst/>
            </a:prstGeom>
            <a:solidFill>
              <a:srgbClr val="00693F"/>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1044" name="Picture 20">
              <a:extLst>
                <a:ext uri="{FF2B5EF4-FFF2-40B4-BE49-F238E27FC236}">
                  <a16:creationId xmlns:a16="http://schemas.microsoft.com/office/drawing/2014/main" id="{04D55506-7BEF-47AE-9147-CBB40722560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05176" y="3652371"/>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0" name="Group 59">
            <a:extLst>
              <a:ext uri="{FF2B5EF4-FFF2-40B4-BE49-F238E27FC236}">
                <a16:creationId xmlns:a16="http://schemas.microsoft.com/office/drawing/2014/main" id="{763DA8AD-91A1-4F9E-AE3E-F3F9224BBA1D}"/>
              </a:ext>
            </a:extLst>
          </p:cNvPr>
          <p:cNvGrpSpPr/>
          <p:nvPr/>
        </p:nvGrpSpPr>
        <p:grpSpPr>
          <a:xfrm>
            <a:off x="8203648" y="3624613"/>
            <a:ext cx="1341504" cy="1156469"/>
            <a:chOff x="8203648" y="3624613"/>
            <a:chExt cx="1341504" cy="1156469"/>
          </a:xfrm>
        </p:grpSpPr>
        <p:sp>
          <p:nvSpPr>
            <p:cNvPr id="21" name="Hexagon 20">
              <a:extLst>
                <a:ext uri="{FF2B5EF4-FFF2-40B4-BE49-F238E27FC236}">
                  <a16:creationId xmlns:a16="http://schemas.microsoft.com/office/drawing/2014/main" id="{64E80F86-3A90-4FEE-85BB-088D9CB07B42}"/>
                </a:ext>
              </a:extLst>
            </p:cNvPr>
            <p:cNvSpPr/>
            <p:nvPr/>
          </p:nvSpPr>
          <p:spPr>
            <a:xfrm>
              <a:off x="8203648" y="3624613"/>
              <a:ext cx="1341504" cy="1156469"/>
            </a:xfrm>
            <a:prstGeom prst="hexagon">
              <a:avLst/>
            </a:prstGeom>
            <a:solidFill>
              <a:schemeClr val="accent2"/>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1046" name="Picture 22">
              <a:extLst>
                <a:ext uri="{FF2B5EF4-FFF2-40B4-BE49-F238E27FC236}">
                  <a16:creationId xmlns:a16="http://schemas.microsoft.com/office/drawing/2014/main" id="{31C6DB1C-6DCE-4270-9E0F-B1E6572BCD0C}"/>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25759" y="3636595"/>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1" name="Group 60">
            <a:extLst>
              <a:ext uri="{FF2B5EF4-FFF2-40B4-BE49-F238E27FC236}">
                <a16:creationId xmlns:a16="http://schemas.microsoft.com/office/drawing/2014/main" id="{C30FCB83-A469-4971-8272-86F612C06ECF}"/>
              </a:ext>
            </a:extLst>
          </p:cNvPr>
          <p:cNvGrpSpPr/>
          <p:nvPr/>
        </p:nvGrpSpPr>
        <p:grpSpPr>
          <a:xfrm>
            <a:off x="486333" y="5796287"/>
            <a:ext cx="1341504" cy="1156469"/>
            <a:chOff x="486333" y="5796287"/>
            <a:chExt cx="1341504" cy="1156469"/>
          </a:xfrm>
        </p:grpSpPr>
        <p:sp>
          <p:nvSpPr>
            <p:cNvPr id="22" name="Hexagon 21">
              <a:extLst>
                <a:ext uri="{FF2B5EF4-FFF2-40B4-BE49-F238E27FC236}">
                  <a16:creationId xmlns:a16="http://schemas.microsoft.com/office/drawing/2014/main" id="{1E038DE9-FAC1-4DF4-A95A-E0E3DB11201D}"/>
                </a:ext>
              </a:extLst>
            </p:cNvPr>
            <p:cNvSpPr/>
            <p:nvPr/>
          </p:nvSpPr>
          <p:spPr>
            <a:xfrm>
              <a:off x="486333" y="5796287"/>
              <a:ext cx="1341504" cy="1156469"/>
            </a:xfrm>
            <a:prstGeom prst="hexagon">
              <a:avLst/>
            </a:prstGeom>
            <a:solidFill>
              <a:srgbClr val="004684"/>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1048" name="Picture 24">
              <a:extLst>
                <a:ext uri="{FF2B5EF4-FFF2-40B4-BE49-F238E27FC236}">
                  <a16:creationId xmlns:a16="http://schemas.microsoft.com/office/drawing/2014/main" id="{36326C1E-9E4E-4AEE-85AB-247F079779D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26031" y="5820652"/>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2" name="Group 61">
            <a:extLst>
              <a:ext uri="{FF2B5EF4-FFF2-40B4-BE49-F238E27FC236}">
                <a16:creationId xmlns:a16="http://schemas.microsoft.com/office/drawing/2014/main" id="{BE82C616-DABF-4C3E-81B8-E7D602122DE4}"/>
              </a:ext>
            </a:extLst>
          </p:cNvPr>
          <p:cNvGrpSpPr/>
          <p:nvPr/>
        </p:nvGrpSpPr>
        <p:grpSpPr>
          <a:xfrm>
            <a:off x="2020374" y="5796286"/>
            <a:ext cx="1341504" cy="1156469"/>
            <a:chOff x="2020374" y="5796286"/>
            <a:chExt cx="1341504" cy="1156469"/>
          </a:xfrm>
        </p:grpSpPr>
        <p:sp>
          <p:nvSpPr>
            <p:cNvPr id="23" name="Hexagon 22">
              <a:extLst>
                <a:ext uri="{FF2B5EF4-FFF2-40B4-BE49-F238E27FC236}">
                  <a16:creationId xmlns:a16="http://schemas.microsoft.com/office/drawing/2014/main" id="{15A378C9-AB3E-49B0-BD0C-CAE6EB8D3A1B}"/>
                </a:ext>
              </a:extLst>
            </p:cNvPr>
            <p:cNvSpPr/>
            <p:nvPr/>
          </p:nvSpPr>
          <p:spPr>
            <a:xfrm>
              <a:off x="2020374" y="5796286"/>
              <a:ext cx="1341504" cy="1156469"/>
            </a:xfrm>
            <a:prstGeom prst="hexagon">
              <a:avLst/>
            </a:prstGeom>
            <a:solidFill>
              <a:schemeClr val="accent4">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1050" name="Picture 26">
              <a:extLst>
                <a:ext uri="{FF2B5EF4-FFF2-40B4-BE49-F238E27FC236}">
                  <a16:creationId xmlns:a16="http://schemas.microsoft.com/office/drawing/2014/main" id="{DB334EF3-60B1-4DC2-865E-1FD215A982AD}"/>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61524" y="5844617"/>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3" name="Group 62">
            <a:extLst>
              <a:ext uri="{FF2B5EF4-FFF2-40B4-BE49-F238E27FC236}">
                <a16:creationId xmlns:a16="http://schemas.microsoft.com/office/drawing/2014/main" id="{351CDFB9-A99B-4BE0-B6E5-8A8D1E800C4A}"/>
              </a:ext>
            </a:extLst>
          </p:cNvPr>
          <p:cNvGrpSpPr/>
          <p:nvPr/>
        </p:nvGrpSpPr>
        <p:grpSpPr>
          <a:xfrm>
            <a:off x="3573649" y="5796285"/>
            <a:ext cx="1341504" cy="1156469"/>
            <a:chOff x="3573649" y="5796285"/>
            <a:chExt cx="1341504" cy="1156469"/>
          </a:xfrm>
        </p:grpSpPr>
        <p:sp>
          <p:nvSpPr>
            <p:cNvPr id="24" name="Hexagon 23">
              <a:extLst>
                <a:ext uri="{FF2B5EF4-FFF2-40B4-BE49-F238E27FC236}">
                  <a16:creationId xmlns:a16="http://schemas.microsoft.com/office/drawing/2014/main" id="{932D8AF2-0635-4C90-8C1D-DFE05B842566}"/>
                </a:ext>
              </a:extLst>
            </p:cNvPr>
            <p:cNvSpPr/>
            <p:nvPr/>
          </p:nvSpPr>
          <p:spPr>
            <a:xfrm>
              <a:off x="3573649" y="5796285"/>
              <a:ext cx="1341504" cy="1156469"/>
            </a:xfrm>
            <a:prstGeom prst="hexagon">
              <a:avLst/>
            </a:prstGeom>
            <a:solidFill>
              <a:srgbClr val="008A52"/>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1052" name="Picture 28">
              <a:extLst>
                <a:ext uri="{FF2B5EF4-FFF2-40B4-BE49-F238E27FC236}">
                  <a16:creationId xmlns:a16="http://schemas.microsoft.com/office/drawing/2014/main" id="{28C4519E-FD95-4A98-99A9-959A8E4F7805}"/>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718306" y="5838753"/>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24" name="Group 1023">
            <a:extLst>
              <a:ext uri="{FF2B5EF4-FFF2-40B4-BE49-F238E27FC236}">
                <a16:creationId xmlns:a16="http://schemas.microsoft.com/office/drawing/2014/main" id="{7E182E11-9E49-45E9-BF43-C2C989E4497B}"/>
              </a:ext>
            </a:extLst>
          </p:cNvPr>
          <p:cNvGrpSpPr/>
          <p:nvPr/>
        </p:nvGrpSpPr>
        <p:grpSpPr>
          <a:xfrm>
            <a:off x="5125054" y="5796285"/>
            <a:ext cx="1341504" cy="1156469"/>
            <a:chOff x="5125054" y="5796285"/>
            <a:chExt cx="1341504" cy="1156469"/>
          </a:xfrm>
        </p:grpSpPr>
        <p:sp>
          <p:nvSpPr>
            <p:cNvPr id="25" name="Hexagon 24">
              <a:extLst>
                <a:ext uri="{FF2B5EF4-FFF2-40B4-BE49-F238E27FC236}">
                  <a16:creationId xmlns:a16="http://schemas.microsoft.com/office/drawing/2014/main" id="{598378EB-C606-4814-9952-CCA517A8EEEF}"/>
                </a:ext>
              </a:extLst>
            </p:cNvPr>
            <p:cNvSpPr/>
            <p:nvPr/>
          </p:nvSpPr>
          <p:spPr>
            <a:xfrm>
              <a:off x="5125054" y="5796285"/>
              <a:ext cx="1341504" cy="1156469"/>
            </a:xfrm>
            <a:prstGeom prst="hexagon">
              <a:avLst/>
            </a:prstGeom>
            <a:solidFill>
              <a:srgbClr val="996633"/>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1054" name="Picture 30">
              <a:extLst>
                <a:ext uri="{FF2B5EF4-FFF2-40B4-BE49-F238E27FC236}">
                  <a16:creationId xmlns:a16="http://schemas.microsoft.com/office/drawing/2014/main" id="{0F5A91DB-8B1C-46F1-B5AE-A64A02314294}"/>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70632" y="5831902"/>
              <a:ext cx="1097280" cy="10972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25" name="Group 1024">
            <a:extLst>
              <a:ext uri="{FF2B5EF4-FFF2-40B4-BE49-F238E27FC236}">
                <a16:creationId xmlns:a16="http://schemas.microsoft.com/office/drawing/2014/main" id="{DA1AAE90-00DF-4139-8A28-9FC687B5940D}"/>
              </a:ext>
            </a:extLst>
          </p:cNvPr>
          <p:cNvGrpSpPr/>
          <p:nvPr/>
        </p:nvGrpSpPr>
        <p:grpSpPr>
          <a:xfrm>
            <a:off x="6669607" y="5793636"/>
            <a:ext cx="1341504" cy="1156469"/>
            <a:chOff x="6669607" y="5793636"/>
            <a:chExt cx="1341504" cy="1156469"/>
          </a:xfrm>
        </p:grpSpPr>
        <p:sp>
          <p:nvSpPr>
            <p:cNvPr id="26" name="Hexagon 25">
              <a:extLst>
                <a:ext uri="{FF2B5EF4-FFF2-40B4-BE49-F238E27FC236}">
                  <a16:creationId xmlns:a16="http://schemas.microsoft.com/office/drawing/2014/main" id="{F8AD9AE5-A78B-4498-9E1E-893BBB35E348}"/>
                </a:ext>
              </a:extLst>
            </p:cNvPr>
            <p:cNvSpPr/>
            <p:nvPr/>
          </p:nvSpPr>
          <p:spPr>
            <a:xfrm>
              <a:off x="6669607" y="5793636"/>
              <a:ext cx="1341504" cy="1156469"/>
            </a:xfrm>
            <a:prstGeom prst="hexagon">
              <a:avLst/>
            </a:prstGeom>
            <a:solidFill>
              <a:schemeClr val="bg2">
                <a:lumMod val="50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1056" name="Picture 32" descr="Satellite">
              <a:extLst>
                <a:ext uri="{FF2B5EF4-FFF2-40B4-BE49-F238E27FC236}">
                  <a16:creationId xmlns:a16="http://schemas.microsoft.com/office/drawing/2014/main" id="{F4707CB0-6CAD-4F0E-ABBD-D255AFF83EB9}"/>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896616" y="5937064"/>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27" name="Group 1026">
            <a:extLst>
              <a:ext uri="{FF2B5EF4-FFF2-40B4-BE49-F238E27FC236}">
                <a16:creationId xmlns:a16="http://schemas.microsoft.com/office/drawing/2014/main" id="{A8ED8998-D7F8-4A02-B702-6CC51888C26F}"/>
              </a:ext>
            </a:extLst>
          </p:cNvPr>
          <p:cNvGrpSpPr/>
          <p:nvPr/>
        </p:nvGrpSpPr>
        <p:grpSpPr>
          <a:xfrm>
            <a:off x="8203648" y="5792661"/>
            <a:ext cx="1341504" cy="1156469"/>
            <a:chOff x="8203648" y="5792661"/>
            <a:chExt cx="1341504" cy="1156469"/>
          </a:xfrm>
        </p:grpSpPr>
        <p:sp>
          <p:nvSpPr>
            <p:cNvPr id="27" name="Hexagon 26">
              <a:extLst>
                <a:ext uri="{FF2B5EF4-FFF2-40B4-BE49-F238E27FC236}">
                  <a16:creationId xmlns:a16="http://schemas.microsoft.com/office/drawing/2014/main" id="{1157B612-36BD-4612-A1C2-F486A4AC7EF4}"/>
                </a:ext>
              </a:extLst>
            </p:cNvPr>
            <p:cNvSpPr/>
            <p:nvPr/>
          </p:nvSpPr>
          <p:spPr>
            <a:xfrm>
              <a:off x="8203648" y="5792661"/>
              <a:ext cx="1341504" cy="1156469"/>
            </a:xfrm>
            <a:prstGeom prst="hexagon">
              <a:avLst/>
            </a:prstGeom>
            <a:solidFill>
              <a:srgbClr val="996633"/>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1058" name="Picture 34">
              <a:extLst>
                <a:ext uri="{FF2B5EF4-FFF2-40B4-BE49-F238E27FC236}">
                  <a16:creationId xmlns:a16="http://schemas.microsoft.com/office/drawing/2014/main" id="{C63DAB42-308F-4758-A01F-EF6805CD4F5F}"/>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335089" y="5845624"/>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729400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ESF-9 describes how the County will coordinate deployment of resources for both urban and non-urban Search and Rescue (SAR) during a major disaster or incident.</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ESF-9.</a:t>
            </a:r>
          </a:p>
          <a:p>
            <a:pPr marL="171450" indent="-171450">
              <a:buFont typeface="Wingdings" panose="05000000000000000000" pitchFamily="2" charset="2"/>
              <a:buChar char="§"/>
            </a:pPr>
            <a:r>
              <a:rPr lang="en-US" sz="1175" dirty="0">
                <a:solidFill>
                  <a:schemeClr val="tx1"/>
                </a:solidFill>
              </a:rPr>
              <a:t>Develop and maintain an SAR Plan for the County.</a:t>
            </a:r>
          </a:p>
          <a:p>
            <a:pPr marL="171450" indent="-171450">
              <a:buFont typeface="Wingdings" panose="05000000000000000000" pitchFamily="2" charset="2"/>
              <a:buChar char="§"/>
            </a:pPr>
            <a:r>
              <a:rPr lang="en-US" sz="1175" dirty="0">
                <a:solidFill>
                  <a:schemeClr val="tx1"/>
                </a:solidFill>
              </a:rPr>
              <a:t>Develop and maintain plans and procedures for conducting urban/ structural rescue and providing specialty rescue support.</a:t>
            </a:r>
          </a:p>
          <a:p>
            <a:pPr marL="171450" indent="-171450">
              <a:buFont typeface="Wingdings" panose="05000000000000000000" pitchFamily="2" charset="2"/>
              <a:buChar char="§"/>
            </a:pPr>
            <a:r>
              <a:rPr lang="en-US" sz="1175" dirty="0">
                <a:solidFill>
                  <a:schemeClr val="tx1"/>
                </a:solidFill>
              </a:rPr>
              <a:t>Ensure that staff are identified and adequately trained to fulfill the finance function in the County Emergency Operations Center (EOC), including tracking of resources utilized in SAR operations.</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Provide situational updates to the County EOC as required to maintain situational awareness and establish a common operating picture.</a:t>
            </a:r>
          </a:p>
          <a:p>
            <a:pPr marL="171450" indent="-171450">
              <a:buFont typeface="Wingdings" panose="05000000000000000000" pitchFamily="2" charset="2"/>
              <a:buChar char="§"/>
            </a:pPr>
            <a:r>
              <a:rPr lang="en-US" sz="1175" dirty="0">
                <a:solidFill>
                  <a:schemeClr val="tx1"/>
                </a:solidFill>
              </a:rPr>
              <a:t>Coordinate SAR response operations for missing persons utilizing paid staff/officers or volunteers as deemed appropriate by the Incident Commander.</a:t>
            </a:r>
          </a:p>
          <a:p>
            <a:pPr marL="171450" indent="-171450">
              <a:buFont typeface="Wingdings" panose="05000000000000000000" pitchFamily="2" charset="2"/>
              <a:buChar char="§"/>
            </a:pPr>
            <a:r>
              <a:rPr lang="en-US" sz="1175" dirty="0">
                <a:solidFill>
                  <a:schemeClr val="tx1"/>
                </a:solidFill>
              </a:rPr>
              <a:t>Coordinate with the EOC Planning Section to identify unmet needs.</a:t>
            </a:r>
          </a:p>
          <a:p>
            <a:pPr marL="171450" indent="-171450">
              <a:buFont typeface="Wingdings" panose="05000000000000000000" pitchFamily="2" charset="2"/>
              <a:buChar char="§"/>
            </a:pPr>
            <a:r>
              <a:rPr lang="en-US" sz="1175" dirty="0">
                <a:solidFill>
                  <a:schemeClr val="tx1"/>
                </a:solidFill>
              </a:rPr>
              <a:t>Establish a SAR Branch in the County EOC if needed.</a:t>
            </a:r>
          </a:p>
          <a:p>
            <a:pPr marL="171450" indent="-171450">
              <a:buFont typeface="Wingdings" panose="05000000000000000000" pitchFamily="2" charset="2"/>
              <a:buChar char="§"/>
            </a:pPr>
            <a:r>
              <a:rPr lang="en-US" sz="1175" dirty="0">
                <a:solidFill>
                  <a:schemeClr val="tx1"/>
                </a:solidFill>
              </a:rPr>
              <a:t>Track the use of SAR resources through the EOC Finance Section.</a:t>
            </a:r>
          </a:p>
          <a:p>
            <a:pPr marL="171450" indent="-171450">
              <a:buFont typeface="Wingdings" panose="05000000000000000000" pitchFamily="2" charset="2"/>
              <a:buChar char="§"/>
            </a:pPr>
            <a:r>
              <a:rPr lang="en-US" sz="1175" dirty="0">
                <a:solidFill>
                  <a:schemeClr val="tx1"/>
                </a:solidFill>
              </a:rPr>
              <a:t>Assist with care and transport of injured persons during SAR operations.</a:t>
            </a:r>
          </a:p>
          <a:p>
            <a:pPr marL="171450" indent="-171450">
              <a:buFont typeface="Wingdings" panose="05000000000000000000" pitchFamily="2" charset="2"/>
              <a:buChar char="§"/>
            </a:pPr>
            <a:r>
              <a:rPr lang="en-US" sz="1175" dirty="0">
                <a:solidFill>
                  <a:schemeClr val="tx1"/>
                </a:solidFill>
              </a:rPr>
              <a:t>Coordinate SAR response operations as required for the following types of specialty rescue:</a:t>
            </a:r>
          </a:p>
          <a:p>
            <a:pPr marL="628650" lvl="1" indent="-171450">
              <a:buFont typeface="Wingdings" panose="05000000000000000000" pitchFamily="2" charset="2"/>
              <a:buChar char="§"/>
            </a:pPr>
            <a:r>
              <a:rPr lang="en-US" sz="1175" dirty="0">
                <a:solidFill>
                  <a:schemeClr val="tx1"/>
                </a:solidFill>
              </a:rPr>
              <a:t>Urban/Structural Rescue</a:t>
            </a:r>
          </a:p>
          <a:p>
            <a:pPr marL="628650" lvl="1" indent="-171450">
              <a:buFont typeface="Wingdings" panose="05000000000000000000" pitchFamily="2" charset="2"/>
              <a:buChar char="§"/>
            </a:pPr>
            <a:r>
              <a:rPr lang="en-US" sz="1175" dirty="0">
                <a:solidFill>
                  <a:schemeClr val="tx1"/>
                </a:solidFill>
              </a:rPr>
              <a:t>Specialty rescue (swift water, high angle, etc.)</a:t>
            </a:r>
          </a:p>
          <a:p>
            <a:pPr>
              <a:spcBef>
                <a:spcPts val="600"/>
              </a:spcBef>
              <a:spcAft>
                <a:spcPts val="600"/>
              </a:spcAft>
            </a:pPr>
            <a:endParaRPr lang="en-US" sz="1175" b="1" dirty="0">
              <a:solidFill>
                <a:schemeClr val="tx1"/>
              </a:solidFill>
            </a:endParaRPr>
          </a:p>
          <a:p>
            <a:pPr>
              <a:spcBef>
                <a:spcPts val="600"/>
              </a:spcBef>
              <a:spcAft>
                <a:spcPts val="600"/>
              </a:spcAft>
            </a:pPr>
            <a:endParaRPr lang="en-US" sz="1175" b="1" dirty="0">
              <a:solidFill>
                <a:schemeClr val="tx1"/>
              </a:solidFill>
            </a:endParaRP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Compile and keep all documentation collected relating to the management of resources requested and/or utilized as part of response operations. </a:t>
            </a: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pPr marL="171450" indent="-171450">
              <a:buFont typeface="Wingdings" panose="05000000000000000000" pitchFamily="2" charset="2"/>
              <a:buChar char="§"/>
            </a:pPr>
            <a:r>
              <a:rPr lang="en-US" sz="1175" dirty="0">
                <a:solidFill>
                  <a:schemeClr val="tx1"/>
                </a:solidFill>
              </a:rPr>
              <a:t>Demobilize response activities.</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6"/>
            <a:ext cx="4670897" cy="8598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Emergency Medical Services</a:t>
            </a:r>
          </a:p>
          <a:p>
            <a:pPr marL="171450" indent="-171450">
              <a:buFont typeface="Wingdings" panose="05000000000000000000" pitchFamily="2" charset="2"/>
              <a:buChar char="§"/>
            </a:pPr>
            <a:r>
              <a:rPr lang="en-US" sz="1200" dirty="0">
                <a:solidFill>
                  <a:schemeClr val="tx1"/>
                </a:solidFill>
              </a:rPr>
              <a:t>Fire Defense Board</a:t>
            </a:r>
          </a:p>
          <a:p>
            <a:pPr marL="171450" indent="-171450">
              <a:buFont typeface="Wingdings" panose="05000000000000000000" pitchFamily="2" charset="2"/>
              <a:buChar char="§"/>
            </a:pPr>
            <a:r>
              <a:rPr lang="en-US" sz="1200" dirty="0">
                <a:solidFill>
                  <a:schemeClr val="tx1"/>
                </a:solidFill>
              </a:rPr>
              <a:t>Contiguous Counties and Memorandum of Understanding partners</a:t>
            </a:r>
          </a:p>
          <a:p>
            <a:pPr marL="171450" indent="-171450">
              <a:buFont typeface="Wingdings" panose="05000000000000000000" pitchFamily="2" charset="2"/>
              <a:buChar char="§"/>
            </a:pPr>
            <a:endParaRPr lang="en-US" sz="1200" dirty="0">
              <a:solidFill>
                <a:schemeClr val="tx1"/>
              </a:solidFill>
            </a:endParaRPr>
          </a:p>
        </p:txBody>
      </p:sp>
      <p:sp>
        <p:nvSpPr>
          <p:cNvPr id="3" name="TextBox 2">
            <a:extLst>
              <a:ext uri="{FF2B5EF4-FFF2-40B4-BE49-F238E27FC236}">
                <a16:creationId xmlns:a16="http://schemas.microsoft.com/office/drawing/2014/main" id="{24C6AF37-556D-43CD-8119-E1D0B36FAE49}"/>
              </a:ext>
            </a:extLst>
          </p:cNvPr>
          <p:cNvSpPr txBox="1"/>
          <p:nvPr/>
        </p:nvSpPr>
        <p:spPr>
          <a:xfrm>
            <a:off x="8317049" y="876072"/>
            <a:ext cx="1501398" cy="307777"/>
          </a:xfrm>
          <a:prstGeom prst="rect">
            <a:avLst/>
          </a:prstGeom>
          <a:noFill/>
        </p:spPr>
        <p:txBody>
          <a:bodyPr wrap="square" rtlCol="0">
            <a:spAutoFit/>
          </a:bodyPr>
          <a:lstStyle/>
          <a:p>
            <a:pPr algn="ctr"/>
            <a:r>
              <a:rPr lang="en-US" sz="1400" b="1" dirty="0"/>
              <a:t>Sheriff’s Office</a:t>
            </a:r>
          </a:p>
        </p:txBody>
      </p:sp>
      <p:sp>
        <p:nvSpPr>
          <p:cNvPr id="21" name="Rectangle 20">
            <a:extLst>
              <a:ext uri="{FF2B5EF4-FFF2-40B4-BE49-F238E27FC236}">
                <a16:creationId xmlns:a16="http://schemas.microsoft.com/office/drawing/2014/main" id="{8CB48B0C-E9EA-4D2D-9486-A1EAFEC4C033}"/>
              </a:ext>
            </a:extLst>
          </p:cNvPr>
          <p:cNvSpPr/>
          <p:nvPr/>
        </p:nvSpPr>
        <p:spPr>
          <a:xfrm>
            <a:off x="7120128" y="6912556"/>
            <a:ext cx="2459666" cy="6545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Office of State Fire Marshal</a:t>
            </a:r>
          </a:p>
          <a:p>
            <a:pPr marL="171450" indent="-171450">
              <a:buFont typeface="Wingdings" panose="05000000000000000000" pitchFamily="2" charset="2"/>
              <a:buChar char="§"/>
            </a:pPr>
            <a:r>
              <a:rPr lang="en-US" sz="1200" dirty="0">
                <a:solidFill>
                  <a:schemeClr val="tx1"/>
                </a:solidFill>
              </a:rPr>
              <a:t>State Police</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accent5">
                    <a:lumMod val="75000"/>
                  </a:schemeClr>
                </a:solidFill>
              </a:rPr>
              <a:t>ESF 9 </a:t>
            </a:r>
            <a:r>
              <a:rPr lang="en-US" sz="2400" b="1" dirty="0">
                <a:solidFill>
                  <a:schemeClr val="tx1">
                    <a:lumMod val="65000"/>
                    <a:lumOff val="35000"/>
                  </a:schemeClr>
                </a:solidFill>
              </a:rPr>
              <a:t>– Search and Rescue</a:t>
            </a:r>
          </a:p>
        </p:txBody>
      </p:sp>
      <p:grpSp>
        <p:nvGrpSpPr>
          <p:cNvPr id="19" name="Group 18">
            <a:extLst>
              <a:ext uri="{FF2B5EF4-FFF2-40B4-BE49-F238E27FC236}">
                <a16:creationId xmlns:a16="http://schemas.microsoft.com/office/drawing/2014/main" id="{B6008D6E-23D4-4628-AE2F-51C8A5805C4E}"/>
              </a:ext>
            </a:extLst>
          </p:cNvPr>
          <p:cNvGrpSpPr/>
          <p:nvPr/>
        </p:nvGrpSpPr>
        <p:grpSpPr>
          <a:xfrm>
            <a:off x="488333" y="256972"/>
            <a:ext cx="1341504" cy="1156469"/>
            <a:chOff x="3573650" y="3624613"/>
            <a:chExt cx="1341504" cy="1156469"/>
          </a:xfrm>
        </p:grpSpPr>
        <p:sp>
          <p:nvSpPr>
            <p:cNvPr id="23" name="Hexagon 22">
              <a:extLst>
                <a:ext uri="{FF2B5EF4-FFF2-40B4-BE49-F238E27FC236}">
                  <a16:creationId xmlns:a16="http://schemas.microsoft.com/office/drawing/2014/main" id="{D01E7A13-01DF-4A3E-A5C3-E91B41E2EDD3}"/>
                </a:ext>
              </a:extLst>
            </p:cNvPr>
            <p:cNvSpPr/>
            <p:nvPr/>
          </p:nvSpPr>
          <p:spPr>
            <a:xfrm>
              <a:off x="3573650" y="3624613"/>
              <a:ext cx="1341504" cy="1156469"/>
            </a:xfrm>
            <a:prstGeom prst="hexagon">
              <a:avLst/>
            </a:prstGeom>
            <a:solidFill>
              <a:srgbClr val="0070C0"/>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24" name="Picture 23">
              <a:extLst>
                <a:ext uri="{FF2B5EF4-FFF2-40B4-BE49-F238E27FC236}">
                  <a16:creationId xmlns:a16="http://schemas.microsoft.com/office/drawing/2014/main" id="{A748C8DD-907B-4C03-989D-B16A37C4A5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7720" y="3640998"/>
              <a:ext cx="1093362" cy="1097280"/>
            </a:xfrm>
            <a:prstGeom prst="rect">
              <a:avLst/>
            </a:prstGeom>
          </p:spPr>
        </p:pic>
      </p:grpSp>
      <p:sp>
        <p:nvSpPr>
          <p:cNvPr id="17" name="TextBox 16">
            <a:extLst>
              <a:ext uri="{FF2B5EF4-FFF2-40B4-BE49-F238E27FC236}">
                <a16:creationId xmlns:a16="http://schemas.microsoft.com/office/drawing/2014/main" id="{291B09B0-7059-4C1E-A128-6A6606CC5847}"/>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
        <p:nvSpPr>
          <p:cNvPr id="18" name="Rectangle 17">
            <a:extLst>
              <a:ext uri="{FF2B5EF4-FFF2-40B4-BE49-F238E27FC236}">
                <a16:creationId xmlns:a16="http://schemas.microsoft.com/office/drawing/2014/main" id="{A30532CC-3502-40DE-9F95-AF09509EE5DF}"/>
              </a:ext>
            </a:extLst>
          </p:cNvPr>
          <p:cNvSpPr/>
          <p:nvPr/>
        </p:nvSpPr>
        <p:spPr>
          <a:xfrm>
            <a:off x="5157218" y="6904140"/>
            <a:ext cx="1749552" cy="8172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Civil Air Patrol</a:t>
            </a:r>
          </a:p>
          <a:p>
            <a:pPr marL="171450" indent="-171450">
              <a:buFont typeface="Wingdings" panose="05000000000000000000" pitchFamily="2" charset="2"/>
              <a:buChar char="§"/>
            </a:pPr>
            <a:r>
              <a:rPr lang="en-US" sz="1200" dirty="0">
                <a:solidFill>
                  <a:schemeClr val="tx1"/>
                </a:solidFill>
              </a:rPr>
              <a:t>All Fire Districts/Departments </a:t>
            </a:r>
          </a:p>
          <a:p>
            <a:pPr marL="171450" indent="-171450">
              <a:buFont typeface="Wingdings" panose="05000000000000000000" pitchFamily="2" charset="2"/>
              <a:buChar char="§"/>
            </a:pPr>
            <a:r>
              <a:rPr lang="en-US" sz="1200" dirty="0">
                <a:solidFill>
                  <a:schemeClr val="tx1"/>
                </a:solidFill>
              </a:rPr>
              <a:t>Other Sheriff’s Offices</a:t>
            </a:r>
          </a:p>
        </p:txBody>
      </p:sp>
    </p:spTree>
    <p:extLst>
      <p:ext uri="{BB962C8B-B14F-4D97-AF65-F5344CB8AC3E}">
        <p14:creationId xmlns:p14="http://schemas.microsoft.com/office/powerpoint/2010/main" val="1470678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ESF-10 describes how the County will provide respond to an actual or potential discharge or release of hazardous materials resulting from a natural, human-caused, or technological hazard and coordinate the appropriate response to other environmental protection issues.</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ESF-10.</a:t>
            </a:r>
          </a:p>
          <a:p>
            <a:pPr marL="171450" indent="-171450">
              <a:buFont typeface="Wingdings" panose="05000000000000000000" pitchFamily="2" charset="2"/>
              <a:buChar char="§"/>
            </a:pPr>
            <a:r>
              <a:rPr lang="en-US" sz="1175" dirty="0">
                <a:solidFill>
                  <a:schemeClr val="tx1"/>
                </a:solidFill>
              </a:rPr>
              <a:t>Develop and maintain a Hazardous Materials (HAZMAT) Response Plan for the County.</a:t>
            </a:r>
          </a:p>
          <a:p>
            <a:pPr marL="171450" indent="-171450">
              <a:buFont typeface="Wingdings" panose="05000000000000000000" pitchFamily="2" charset="2"/>
              <a:buChar char="§"/>
            </a:pPr>
            <a:r>
              <a:rPr lang="en-US" sz="1175" dirty="0">
                <a:solidFill>
                  <a:schemeClr val="tx1"/>
                </a:solidFill>
              </a:rPr>
              <a:t>Maintain operational capacity of the County Emergency Operations Center (EOC) to support  HAZMAT response capabilities.</a:t>
            </a:r>
          </a:p>
          <a:p>
            <a:pPr marL="171450" indent="-171450">
              <a:buFont typeface="Wingdings" panose="05000000000000000000" pitchFamily="2" charset="2"/>
              <a:buChar char="§"/>
            </a:pPr>
            <a:r>
              <a:rPr lang="en-US" sz="1175" dirty="0">
                <a:solidFill>
                  <a:schemeClr val="tx1"/>
                </a:solidFill>
              </a:rPr>
              <a:t>Ensure that staff are identified and adequately trained to fulfill the finance function in the County EOC, including assets utilized during a hazardous response.</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Provide situational updates to the County EOC as required to maintain situational awareness and establish a common operating picture.</a:t>
            </a:r>
          </a:p>
          <a:p>
            <a:pPr marL="171450" indent="-171450">
              <a:buFont typeface="Wingdings" panose="05000000000000000000" pitchFamily="2" charset="2"/>
              <a:buChar char="§"/>
            </a:pPr>
            <a:r>
              <a:rPr lang="en-US" sz="1175" dirty="0">
                <a:solidFill>
                  <a:schemeClr val="tx1"/>
                </a:solidFill>
              </a:rPr>
              <a:t>Request support through regional and/or State HAZMAT teams.</a:t>
            </a:r>
          </a:p>
          <a:p>
            <a:pPr marL="171450" indent="-171450">
              <a:buFont typeface="Wingdings" panose="05000000000000000000" pitchFamily="2" charset="2"/>
              <a:buChar char="§"/>
            </a:pPr>
            <a:r>
              <a:rPr lang="en-US" sz="1175" dirty="0">
                <a:solidFill>
                  <a:schemeClr val="tx1"/>
                </a:solidFill>
              </a:rPr>
              <a:t>Provide response support for HAZMAT incidents.</a:t>
            </a:r>
          </a:p>
          <a:p>
            <a:pPr marL="171450" indent="-171450">
              <a:buFont typeface="Wingdings" panose="05000000000000000000" pitchFamily="2" charset="2"/>
              <a:buChar char="§"/>
            </a:pPr>
            <a:r>
              <a:rPr lang="en-US" sz="1175" dirty="0">
                <a:solidFill>
                  <a:schemeClr val="tx1"/>
                </a:solidFill>
              </a:rPr>
              <a:t>Support evacuation activities.</a:t>
            </a:r>
          </a:p>
          <a:p>
            <a:pPr marL="171450" indent="-171450">
              <a:buFont typeface="Wingdings" panose="05000000000000000000" pitchFamily="2" charset="2"/>
              <a:buChar char="§"/>
            </a:pPr>
            <a:r>
              <a:rPr lang="en-US" sz="1175" dirty="0">
                <a:solidFill>
                  <a:schemeClr val="tx1"/>
                </a:solidFill>
              </a:rPr>
              <a:t>Establish a Hazardous Materials Branch in the County EOC if needed.</a:t>
            </a:r>
          </a:p>
          <a:p>
            <a:pPr marL="171450" indent="-171450">
              <a:buFont typeface="Wingdings" panose="05000000000000000000" pitchFamily="2" charset="2"/>
              <a:buChar char="§"/>
            </a:pPr>
            <a:r>
              <a:rPr lang="en-US" sz="1175" dirty="0">
                <a:solidFill>
                  <a:schemeClr val="tx1"/>
                </a:solidFill>
              </a:rPr>
              <a:t>Track the use of HAZMAT resources through the EOC Finance Section.</a:t>
            </a: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pPr marL="171450" indent="-171450">
              <a:buFont typeface="Wingdings" panose="05000000000000000000" pitchFamily="2" charset="2"/>
              <a:buChar char="§"/>
            </a:pPr>
            <a:r>
              <a:rPr lang="en-US" sz="1175" dirty="0">
                <a:solidFill>
                  <a:schemeClr val="tx1"/>
                </a:solidFill>
              </a:rPr>
              <a:t>Demobilize response activities.</a:t>
            </a:r>
          </a:p>
          <a:p>
            <a:pPr marL="171450" indent="-171450">
              <a:buFont typeface="Wingdings" panose="05000000000000000000" pitchFamily="2" charset="2"/>
              <a:buChar char="§"/>
            </a:pPr>
            <a:r>
              <a:rPr lang="en-US" sz="1175" dirty="0">
                <a:solidFill>
                  <a:schemeClr val="tx1"/>
                </a:solidFill>
              </a:rPr>
              <a:t>Compile and keep all documentation collected relating to the management of HAZMAT response operations.</a:t>
            </a:r>
          </a:p>
          <a:p>
            <a:pPr marL="171450" indent="-171450">
              <a:buFont typeface="Wingdings" panose="05000000000000000000" pitchFamily="2" charset="2"/>
              <a:buChar char="§"/>
            </a:pPr>
            <a:r>
              <a:rPr lang="en-US" sz="1175" dirty="0">
                <a:solidFill>
                  <a:schemeClr val="tx1"/>
                </a:solidFill>
              </a:rPr>
              <a:t>Coordinate all after-action activities and implement corrective actions as appropriate. All after-action activities and implement corrective actions as appropriate.</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Participate in the hazard/vulnerability identification and analysis process.</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a:p>
            <a:pPr marL="285750" indent="-285750">
              <a:buFont typeface="Wingdings" panose="05000000000000000000" pitchFamily="2" charset="2"/>
              <a:buChar char="§"/>
            </a:pPr>
            <a:r>
              <a:rPr lang="en-US" sz="1175" dirty="0">
                <a:solidFill>
                  <a:schemeClr val="tx1"/>
                </a:solidFill>
              </a:rPr>
              <a:t>Take steps toward correcting deficiencies identified during the hazard/vulnerability identification and analysis process as appropriate.</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6"/>
            <a:ext cx="4542879" cy="835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Sheriff’s Office</a:t>
            </a:r>
          </a:p>
          <a:p>
            <a:pPr marL="171450" indent="-171450">
              <a:buFont typeface="Wingdings" panose="05000000000000000000" pitchFamily="2" charset="2"/>
              <a:buChar char="§"/>
            </a:pPr>
            <a:r>
              <a:rPr lang="en-US" sz="1200" dirty="0">
                <a:solidFill>
                  <a:schemeClr val="tx1"/>
                </a:solidFill>
              </a:rPr>
              <a:t>Public Works Department</a:t>
            </a:r>
          </a:p>
          <a:p>
            <a:pPr marL="171450" indent="-171450">
              <a:buFont typeface="Wingdings" panose="05000000000000000000" pitchFamily="2" charset="2"/>
              <a:buChar char="§"/>
            </a:pPr>
            <a:r>
              <a:rPr lang="en-US" sz="1200" dirty="0">
                <a:solidFill>
                  <a:schemeClr val="tx1"/>
                </a:solidFill>
              </a:rPr>
              <a:t>Public Health Department</a:t>
            </a:r>
          </a:p>
        </p:txBody>
      </p:sp>
      <p:sp>
        <p:nvSpPr>
          <p:cNvPr id="3" name="TextBox 2">
            <a:extLst>
              <a:ext uri="{FF2B5EF4-FFF2-40B4-BE49-F238E27FC236}">
                <a16:creationId xmlns:a16="http://schemas.microsoft.com/office/drawing/2014/main" id="{24C6AF37-556D-43CD-8119-E1D0B36FAE49}"/>
              </a:ext>
            </a:extLst>
          </p:cNvPr>
          <p:cNvSpPr txBox="1"/>
          <p:nvPr/>
        </p:nvSpPr>
        <p:spPr>
          <a:xfrm>
            <a:off x="8357221" y="690834"/>
            <a:ext cx="1501398" cy="738664"/>
          </a:xfrm>
          <a:prstGeom prst="rect">
            <a:avLst/>
          </a:prstGeom>
          <a:noFill/>
        </p:spPr>
        <p:txBody>
          <a:bodyPr wrap="square" rtlCol="0">
            <a:spAutoFit/>
          </a:bodyPr>
          <a:lstStyle/>
          <a:p>
            <a:pPr algn="ctr"/>
            <a:r>
              <a:rPr lang="en-US" sz="1400" b="1" dirty="0"/>
              <a:t>Area Fire Districts/ Departments </a:t>
            </a:r>
          </a:p>
        </p:txBody>
      </p:sp>
      <p:sp>
        <p:nvSpPr>
          <p:cNvPr id="21" name="Rectangle 20">
            <a:extLst>
              <a:ext uri="{FF2B5EF4-FFF2-40B4-BE49-F238E27FC236}">
                <a16:creationId xmlns:a16="http://schemas.microsoft.com/office/drawing/2014/main" id="{8CB48B0C-E9EA-4D2D-9486-A1EAFEC4C033}"/>
              </a:ext>
            </a:extLst>
          </p:cNvPr>
          <p:cNvSpPr/>
          <p:nvPr/>
        </p:nvSpPr>
        <p:spPr>
          <a:xfrm>
            <a:off x="4993816" y="6912556"/>
            <a:ext cx="4550594" cy="8598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Environmental Quality</a:t>
            </a:r>
          </a:p>
          <a:p>
            <a:pPr marL="171450" indent="-171450">
              <a:buFont typeface="Wingdings" panose="05000000000000000000" pitchFamily="2" charset="2"/>
              <a:buChar char="§"/>
            </a:pPr>
            <a:r>
              <a:rPr lang="en-US" sz="1200" dirty="0">
                <a:solidFill>
                  <a:schemeClr val="tx1"/>
                </a:solidFill>
              </a:rPr>
              <a:t>Office of State Fire Marshal Hazardous Materials Teams 5 &amp; 13</a:t>
            </a:r>
          </a:p>
          <a:p>
            <a:pPr marL="171450" indent="-171450">
              <a:buFont typeface="Wingdings" panose="05000000000000000000" pitchFamily="2" charset="2"/>
              <a:buChar char="§"/>
            </a:pPr>
            <a:r>
              <a:rPr lang="en-US" sz="1200" dirty="0">
                <a:solidFill>
                  <a:schemeClr val="tx1"/>
                </a:solidFill>
              </a:rPr>
              <a:t>Department of Transportation (including the Rail and Public Transit Division for Hazardous Material Rail Incidents)</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accent6">
                    <a:lumMod val="75000"/>
                  </a:schemeClr>
                </a:solidFill>
              </a:rPr>
              <a:t>ESF 10 </a:t>
            </a:r>
            <a:r>
              <a:rPr lang="en-US" sz="2400" b="1" dirty="0">
                <a:solidFill>
                  <a:schemeClr val="tx1">
                    <a:lumMod val="65000"/>
                    <a:lumOff val="35000"/>
                  </a:schemeClr>
                </a:solidFill>
              </a:rPr>
              <a:t>– Hazardous Materials</a:t>
            </a:r>
          </a:p>
        </p:txBody>
      </p:sp>
      <p:grpSp>
        <p:nvGrpSpPr>
          <p:cNvPr id="17" name="Group 16">
            <a:extLst>
              <a:ext uri="{FF2B5EF4-FFF2-40B4-BE49-F238E27FC236}">
                <a16:creationId xmlns:a16="http://schemas.microsoft.com/office/drawing/2014/main" id="{95A2DF0E-1056-4E5A-AF20-2D32D25080C9}"/>
              </a:ext>
            </a:extLst>
          </p:cNvPr>
          <p:cNvGrpSpPr/>
          <p:nvPr/>
        </p:nvGrpSpPr>
        <p:grpSpPr>
          <a:xfrm>
            <a:off x="478601" y="256972"/>
            <a:ext cx="1341504" cy="1156469"/>
            <a:chOff x="5126549" y="3624613"/>
            <a:chExt cx="1341504" cy="1156469"/>
          </a:xfrm>
        </p:grpSpPr>
        <p:sp>
          <p:nvSpPr>
            <p:cNvPr id="18" name="Hexagon 17">
              <a:extLst>
                <a:ext uri="{FF2B5EF4-FFF2-40B4-BE49-F238E27FC236}">
                  <a16:creationId xmlns:a16="http://schemas.microsoft.com/office/drawing/2014/main" id="{9D5BBFB1-1A82-444C-BF5A-A7E21AD04643}"/>
                </a:ext>
              </a:extLst>
            </p:cNvPr>
            <p:cNvSpPr/>
            <p:nvPr/>
          </p:nvSpPr>
          <p:spPr>
            <a:xfrm>
              <a:off x="5126549" y="3624613"/>
              <a:ext cx="1341504" cy="1156469"/>
            </a:xfrm>
            <a:prstGeom prst="hexagon">
              <a:avLst/>
            </a:prstGeom>
            <a:solidFill>
              <a:schemeClr val="accent6">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20" name="Picture 18">
              <a:extLst>
                <a:ext uri="{FF2B5EF4-FFF2-40B4-BE49-F238E27FC236}">
                  <a16:creationId xmlns:a16="http://schemas.microsoft.com/office/drawing/2014/main" id="{8CD03B85-F221-4DC7-8380-57C745AF9D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0632" y="3640998"/>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TextBox 18">
            <a:extLst>
              <a:ext uri="{FF2B5EF4-FFF2-40B4-BE49-F238E27FC236}">
                <a16:creationId xmlns:a16="http://schemas.microsoft.com/office/drawing/2014/main" id="{2917D65F-9528-425F-B7B8-09E55BC8BD05}"/>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1111560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rgbClr val="008A52"/>
          </a:solidFill>
          <a:ln>
            <a:solidFill>
              <a:srgbClr val="008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rgbClr val="008A52"/>
          </a:solidFill>
          <a:ln>
            <a:solidFill>
              <a:srgbClr val="008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rgbClr val="008A52"/>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ESF-11 describes how the County will coordinate an effective and humane response involving animal and agricultural issues, and work to protect the County’s natural resources.</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ESF-11.</a:t>
            </a:r>
          </a:p>
          <a:p>
            <a:pPr marL="171450" indent="-171450">
              <a:buFont typeface="Wingdings" panose="05000000000000000000" pitchFamily="2" charset="2"/>
              <a:buChar char="§"/>
            </a:pPr>
            <a:r>
              <a:rPr lang="en-US" sz="1175" dirty="0">
                <a:solidFill>
                  <a:schemeClr val="tx1"/>
                </a:solidFill>
              </a:rPr>
              <a:t>Identify pet boarding facilities and private organizations that may provide emergency shelters for animals.</a:t>
            </a:r>
          </a:p>
          <a:p>
            <a:pPr marL="171450" indent="-171450">
              <a:buFont typeface="Wingdings" panose="05000000000000000000" pitchFamily="2" charset="2"/>
              <a:buChar char="§"/>
            </a:pPr>
            <a:r>
              <a:rPr lang="en-US" sz="1175" dirty="0">
                <a:solidFill>
                  <a:schemeClr val="tx1"/>
                </a:solidFill>
              </a:rPr>
              <a:t>Develop plans for animal sheltering in coordination with ESF-11 partners.</a:t>
            </a:r>
          </a:p>
          <a:p>
            <a:pPr marL="171450" indent="-171450">
              <a:buFont typeface="Wingdings" panose="05000000000000000000" pitchFamily="2" charset="2"/>
              <a:buChar char="§"/>
            </a:pPr>
            <a:r>
              <a:rPr lang="en-US" sz="1175" dirty="0">
                <a:solidFill>
                  <a:schemeClr val="tx1"/>
                </a:solidFill>
              </a:rPr>
              <a:t>Establish plans, in coordination with State partners, to respond to animal and plant disease outbreaks.</a:t>
            </a:r>
          </a:p>
          <a:p>
            <a:pPr marL="171450" indent="-171450">
              <a:buFont typeface="Wingdings" panose="05000000000000000000" pitchFamily="2" charset="2"/>
              <a:buChar char="§"/>
            </a:pPr>
            <a:r>
              <a:rPr lang="en-US" sz="1175" dirty="0">
                <a:solidFill>
                  <a:schemeClr val="tx1"/>
                </a:solidFill>
              </a:rPr>
              <a:t>Report potential or actual breaches of agricultural security or threats to the food supply immediately.</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Provide situational updates to the County Emergency Operations Center as required to maintain situational awareness and establish a common operating picture.</a:t>
            </a:r>
          </a:p>
          <a:p>
            <a:pPr marL="171450" indent="-171450">
              <a:buFont typeface="Wingdings" panose="05000000000000000000" pitchFamily="2" charset="2"/>
              <a:buChar char="§"/>
            </a:pPr>
            <a:r>
              <a:rPr lang="en-US" sz="1175" dirty="0">
                <a:solidFill>
                  <a:schemeClr val="tx1"/>
                </a:solidFill>
              </a:rPr>
              <a:t>Manage and direct the evacuation of animals from risk areas and provide technical assistance to prevent animal injury and the spread of disease.</a:t>
            </a:r>
          </a:p>
          <a:p>
            <a:pPr marL="171450" indent="-171450">
              <a:buFont typeface="Wingdings" panose="05000000000000000000" pitchFamily="2" charset="2"/>
              <a:buChar char="§"/>
            </a:pPr>
            <a:r>
              <a:rPr lang="en-US" sz="1175" dirty="0">
                <a:solidFill>
                  <a:schemeClr val="tx1"/>
                </a:solidFill>
              </a:rPr>
              <a:t>Establish shelters for animals and livestock.</a:t>
            </a:r>
          </a:p>
          <a:p>
            <a:pPr marL="171450" indent="-171450">
              <a:buFont typeface="Wingdings" panose="05000000000000000000" pitchFamily="2" charset="2"/>
              <a:buChar char="§"/>
            </a:pPr>
            <a:r>
              <a:rPr lang="en-US" sz="1175" dirty="0">
                <a:solidFill>
                  <a:schemeClr val="tx1"/>
                </a:solidFill>
              </a:rPr>
              <a:t>Collect and dispose of animal carcasses.</a:t>
            </a:r>
          </a:p>
          <a:p>
            <a:pPr marL="171450" indent="-171450">
              <a:buFont typeface="Wingdings" panose="05000000000000000000" pitchFamily="2" charset="2"/>
              <a:buChar char="§"/>
            </a:pPr>
            <a:r>
              <a:rPr lang="en-US" sz="1175" dirty="0">
                <a:solidFill>
                  <a:schemeClr val="tx1"/>
                </a:solidFill>
              </a:rPr>
              <a:t>Coordinate with farmers and agribusiness partners to facilitate opportunities for private-sector support to response operations.</a:t>
            </a:r>
          </a:p>
          <a:p>
            <a:pPr marL="171450" indent="-171450">
              <a:buFont typeface="Wingdings" panose="05000000000000000000" pitchFamily="2" charset="2"/>
              <a:buChar char="§"/>
            </a:pPr>
            <a:r>
              <a:rPr lang="en-US" sz="1175" dirty="0">
                <a:solidFill>
                  <a:schemeClr val="tx1"/>
                </a:solidFill>
              </a:rPr>
              <a:t>Request support for business and industry-related activities through the State Emergency Coordination Center.</a:t>
            </a:r>
          </a:p>
          <a:p>
            <a:pPr marL="171450" indent="-171450">
              <a:buFont typeface="Wingdings" panose="05000000000000000000" pitchFamily="2" charset="2"/>
              <a:buChar char="§"/>
            </a:pPr>
            <a:r>
              <a:rPr lang="en-US" sz="1175" dirty="0">
                <a:solidFill>
                  <a:schemeClr val="tx1"/>
                </a:solidFill>
              </a:rPr>
              <a:t>Provide guidance for implementation of quarantine measures in the event of a plant or animal disease outbreak.</a:t>
            </a:r>
          </a:p>
          <a:p>
            <a:pPr marL="171450" indent="-171450">
              <a:buFont typeface="Wingdings" panose="05000000000000000000" pitchFamily="2" charset="2"/>
              <a:buChar char="§"/>
            </a:pPr>
            <a:r>
              <a:rPr lang="en-US" sz="1175" dirty="0">
                <a:solidFill>
                  <a:schemeClr val="tx1"/>
                </a:solidFill>
              </a:rPr>
              <a:t>Provide animal care and veterinary capabilities.</a:t>
            </a: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Coordinate all after-action activities and implement corrective actions as appropriate. All after-action activities and implement corrective actions as appropriate.</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Participate in the hazard/vulnerability identification and analysis process.</a:t>
            </a:r>
          </a:p>
          <a:p>
            <a:pPr marL="285750" indent="-285750">
              <a:buFont typeface="Wingdings" panose="05000000000000000000" pitchFamily="2" charset="2"/>
              <a:buChar char="§"/>
            </a:pPr>
            <a:r>
              <a:rPr lang="en-US" sz="1175" dirty="0">
                <a:solidFill>
                  <a:schemeClr val="tx1"/>
                </a:solidFill>
              </a:rPr>
              <a:t>Conduct agriculture restoration activities in a manner to reduce the likelihood and severity of future damages and enhance community resiliency.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7"/>
            <a:ext cx="4542879" cy="7074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American Society for the Prevention of Cruelty to Animals (by Mutual Aid Agreement)</a:t>
            </a:r>
          </a:p>
        </p:txBody>
      </p:sp>
      <p:sp>
        <p:nvSpPr>
          <p:cNvPr id="3" name="TextBox 2">
            <a:extLst>
              <a:ext uri="{FF2B5EF4-FFF2-40B4-BE49-F238E27FC236}">
                <a16:creationId xmlns:a16="http://schemas.microsoft.com/office/drawing/2014/main" id="{24C6AF37-556D-43CD-8119-E1D0B36FAE49}"/>
              </a:ext>
            </a:extLst>
          </p:cNvPr>
          <p:cNvSpPr txBox="1"/>
          <p:nvPr/>
        </p:nvSpPr>
        <p:spPr>
          <a:xfrm>
            <a:off x="8317049" y="798684"/>
            <a:ext cx="1501398" cy="738664"/>
          </a:xfrm>
          <a:prstGeom prst="rect">
            <a:avLst/>
          </a:prstGeom>
          <a:noFill/>
        </p:spPr>
        <p:txBody>
          <a:bodyPr wrap="square" rtlCol="0">
            <a:spAutoFit/>
          </a:bodyPr>
          <a:lstStyle/>
          <a:p>
            <a:pPr algn="ctr"/>
            <a:r>
              <a:rPr lang="en-US" sz="1400" b="1" dirty="0"/>
              <a:t>Sheriff’s Office and Animal Control</a:t>
            </a:r>
          </a:p>
        </p:txBody>
      </p:sp>
      <p:sp>
        <p:nvSpPr>
          <p:cNvPr id="21" name="Rectangle 20">
            <a:extLst>
              <a:ext uri="{FF2B5EF4-FFF2-40B4-BE49-F238E27FC236}">
                <a16:creationId xmlns:a16="http://schemas.microsoft.com/office/drawing/2014/main" id="{8CB48B0C-E9EA-4D2D-9486-A1EAFEC4C033}"/>
              </a:ext>
            </a:extLst>
          </p:cNvPr>
          <p:cNvSpPr/>
          <p:nvPr/>
        </p:nvSpPr>
        <p:spPr>
          <a:xfrm>
            <a:off x="4993816" y="6912556"/>
            <a:ext cx="4550594" cy="7074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Agriculture</a:t>
            </a:r>
          </a:p>
          <a:p>
            <a:pPr marL="171450" indent="-171450">
              <a:buFont typeface="Wingdings" panose="05000000000000000000" pitchFamily="2" charset="2"/>
              <a:buChar char="§"/>
            </a:pPr>
            <a:r>
              <a:rPr lang="en-US" sz="1200" dirty="0">
                <a:solidFill>
                  <a:schemeClr val="tx1"/>
                </a:solidFill>
              </a:rPr>
              <a:t>Emergency Management Department</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rgbClr val="008A52"/>
                </a:solidFill>
              </a:rPr>
              <a:t>ESF 11 </a:t>
            </a:r>
            <a:r>
              <a:rPr lang="en-US" sz="2400" b="1" dirty="0">
                <a:solidFill>
                  <a:schemeClr val="tx1">
                    <a:lumMod val="65000"/>
                    <a:lumOff val="35000"/>
                  </a:schemeClr>
                </a:solidFill>
              </a:rPr>
              <a:t>– Agriculture and Animal Protection</a:t>
            </a:r>
          </a:p>
        </p:txBody>
      </p:sp>
      <p:grpSp>
        <p:nvGrpSpPr>
          <p:cNvPr id="19" name="Group 18">
            <a:extLst>
              <a:ext uri="{FF2B5EF4-FFF2-40B4-BE49-F238E27FC236}">
                <a16:creationId xmlns:a16="http://schemas.microsoft.com/office/drawing/2014/main" id="{7866C650-D2ED-4561-9439-5DA6ACA4FA87}"/>
              </a:ext>
            </a:extLst>
          </p:cNvPr>
          <p:cNvGrpSpPr/>
          <p:nvPr/>
        </p:nvGrpSpPr>
        <p:grpSpPr>
          <a:xfrm>
            <a:off x="478601" y="282327"/>
            <a:ext cx="1341504" cy="1156469"/>
            <a:chOff x="6669608" y="3624613"/>
            <a:chExt cx="1341504" cy="1156469"/>
          </a:xfrm>
        </p:grpSpPr>
        <p:sp>
          <p:nvSpPr>
            <p:cNvPr id="23" name="Hexagon 22">
              <a:extLst>
                <a:ext uri="{FF2B5EF4-FFF2-40B4-BE49-F238E27FC236}">
                  <a16:creationId xmlns:a16="http://schemas.microsoft.com/office/drawing/2014/main" id="{428EA4C3-777A-44C3-BA4B-599FB7437240}"/>
                </a:ext>
              </a:extLst>
            </p:cNvPr>
            <p:cNvSpPr/>
            <p:nvPr/>
          </p:nvSpPr>
          <p:spPr>
            <a:xfrm>
              <a:off x="6669608" y="3624613"/>
              <a:ext cx="1341504" cy="1156469"/>
            </a:xfrm>
            <a:prstGeom prst="hexagon">
              <a:avLst/>
            </a:prstGeom>
            <a:solidFill>
              <a:srgbClr val="00693F"/>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24" name="Picture 20">
              <a:extLst>
                <a:ext uri="{FF2B5EF4-FFF2-40B4-BE49-F238E27FC236}">
                  <a16:creationId xmlns:a16="http://schemas.microsoft.com/office/drawing/2014/main" id="{7F9B0B54-3D46-4A91-8BA4-F24DA666CE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5176" y="3652371"/>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17" name="TextBox 16">
            <a:extLst>
              <a:ext uri="{FF2B5EF4-FFF2-40B4-BE49-F238E27FC236}">
                <a16:creationId xmlns:a16="http://schemas.microsoft.com/office/drawing/2014/main" id="{7A587132-2F72-425F-A153-6E39B81168A8}"/>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3124799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ESF-12 </a:t>
            </a:r>
            <a:r>
              <a:rPr lang="en-US" sz="1200" b="0" i="0" dirty="0">
                <a:solidFill>
                  <a:srgbClr val="000000"/>
                </a:solidFill>
                <a:effectLst/>
                <a:latin typeface="Calibri" panose="020F0502020204030204" pitchFamily="34" charset="0"/>
              </a:rPr>
              <a:t>describes how the County will coordinate plans, procedures, and resources to support response to and recovery from shortages and disruptions in the supply and delivery of utilities during a major disaster or incident.</a:t>
            </a:r>
            <a:endParaRPr lang="en-US" sz="1200" dirty="0"/>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ESF-12.</a:t>
            </a:r>
          </a:p>
          <a:p>
            <a:pPr marL="171450" indent="-171450">
              <a:buFont typeface="Wingdings" panose="05000000000000000000" pitchFamily="2" charset="2"/>
              <a:buChar char="§"/>
            </a:pPr>
            <a:r>
              <a:rPr lang="en-US" sz="1175" dirty="0">
                <a:solidFill>
                  <a:schemeClr val="tx1"/>
                </a:solidFill>
              </a:rPr>
              <a:t>Procure and maintain sources of backup power and fuel, including emergency generators.</a:t>
            </a:r>
          </a:p>
          <a:p>
            <a:pPr marL="171450" indent="-171450">
              <a:buFont typeface="Wingdings" panose="05000000000000000000" pitchFamily="2" charset="2"/>
              <a:buChar char="§"/>
            </a:pPr>
            <a:r>
              <a:rPr lang="en-US" sz="1175" dirty="0">
                <a:solidFill>
                  <a:schemeClr val="tx1"/>
                </a:solidFill>
              </a:rPr>
              <a:t>Pre-identify public works and debris clearance priorities that will support restoration of lifeline utilities.</a:t>
            </a:r>
          </a:p>
          <a:p>
            <a:pPr marL="171450" indent="-171450">
              <a:buFont typeface="Wingdings" panose="05000000000000000000" pitchFamily="2" charset="2"/>
              <a:buChar char="§"/>
            </a:pPr>
            <a:r>
              <a:rPr lang="en-US" sz="1175" dirty="0">
                <a:solidFill>
                  <a:schemeClr val="tx1"/>
                </a:solidFill>
              </a:rPr>
              <a:t>Maintain the operational capacity of the County Emergency Operations Center (EOC) to energy activities.</a:t>
            </a:r>
          </a:p>
          <a:p>
            <a:pPr marL="171450" indent="-171450">
              <a:buFont typeface="Wingdings" panose="05000000000000000000" pitchFamily="2" charset="2"/>
              <a:buChar char="§"/>
            </a:pPr>
            <a:r>
              <a:rPr lang="en-US" sz="1175" dirty="0">
                <a:solidFill>
                  <a:schemeClr val="tx1"/>
                </a:solidFill>
              </a:rPr>
              <a:t>Develop response and restoration plans to ensure that lifeline utilities are restored as quickly as possible after a disruption.</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Provide situational updates to the County EOC as required to maintain situational awareness and establish a common operating picture.</a:t>
            </a:r>
          </a:p>
          <a:p>
            <a:pPr marL="171450" indent="-171450">
              <a:buFont typeface="Wingdings" panose="05000000000000000000" pitchFamily="2" charset="2"/>
              <a:buChar char="§"/>
            </a:pPr>
            <a:r>
              <a:rPr lang="en-US" sz="1175" dirty="0">
                <a:solidFill>
                  <a:schemeClr val="tx1"/>
                </a:solidFill>
              </a:rPr>
              <a:t>Coordinate public works and debris clearance to support restoration of lifeline utilities.</a:t>
            </a:r>
          </a:p>
          <a:p>
            <a:pPr marL="171450" indent="-171450">
              <a:buFont typeface="Wingdings" panose="05000000000000000000" pitchFamily="2" charset="2"/>
              <a:buChar char="§"/>
            </a:pPr>
            <a:r>
              <a:rPr lang="en-US" sz="1175" dirty="0">
                <a:solidFill>
                  <a:schemeClr val="tx1"/>
                </a:solidFill>
              </a:rPr>
              <a:t>Ensure that appropriate backup power sources and fuel supplies are available to support the County’s emergency operations.</a:t>
            </a:r>
          </a:p>
          <a:p>
            <a:pPr marL="171450" indent="-171450">
              <a:buFont typeface="Wingdings" panose="05000000000000000000" pitchFamily="2" charset="2"/>
              <a:buChar char="§"/>
            </a:pPr>
            <a:r>
              <a:rPr lang="en-US" sz="1175" dirty="0">
                <a:solidFill>
                  <a:schemeClr val="tx1"/>
                </a:solidFill>
              </a:rPr>
              <a:t>Coordinate with area utility partners to facilitate restoration of lifeline utilities.</a:t>
            </a:r>
          </a:p>
          <a:p>
            <a:pPr marL="171450" indent="-171450">
              <a:buFont typeface="Wingdings" panose="05000000000000000000" pitchFamily="2" charset="2"/>
              <a:buChar char="§"/>
            </a:pPr>
            <a:r>
              <a:rPr lang="en-US" sz="1175" dirty="0">
                <a:solidFill>
                  <a:schemeClr val="tx1"/>
                </a:solidFill>
              </a:rPr>
              <a:t>Monitor the status of lifeline utilities and provide situation status updates to the County Public Information Officer to inform public messaging.</a:t>
            </a:r>
          </a:p>
          <a:p>
            <a:pPr marL="171450" indent="-171450">
              <a:buFont typeface="Wingdings" panose="05000000000000000000" pitchFamily="2" charset="2"/>
              <a:buChar char="§"/>
            </a:pPr>
            <a:r>
              <a:rPr lang="en-US" sz="1175" dirty="0">
                <a:solidFill>
                  <a:schemeClr val="tx1"/>
                </a:solidFill>
              </a:rPr>
              <a:t>Assist county and community partners with obtaining fuel in support of emergency operations.</a:t>
            </a:r>
          </a:p>
          <a:p>
            <a:pPr marL="171450" indent="-171450">
              <a:buFont typeface="Wingdings" panose="05000000000000000000" pitchFamily="2" charset="2"/>
              <a:buChar char="§"/>
            </a:pPr>
            <a:r>
              <a:rPr lang="en-US" sz="1175" dirty="0">
                <a:solidFill>
                  <a:schemeClr val="tx1"/>
                </a:solidFill>
              </a:rPr>
              <a:t>Request support for energy activities through the State Emergency Coordination Center.</a:t>
            </a:r>
          </a:p>
          <a:p>
            <a:pPr marL="171450" indent="-171450">
              <a:buFont typeface="Wingdings" panose="05000000000000000000" pitchFamily="2" charset="2"/>
              <a:buChar char="§"/>
            </a:pPr>
            <a:r>
              <a:rPr lang="en-US" sz="1175" dirty="0">
                <a:solidFill>
                  <a:schemeClr val="tx1"/>
                </a:solidFill>
              </a:rPr>
              <a:t>Assess the affected areas to determine operational priorities and emergency repair procedures with utility field personnel.</a:t>
            </a:r>
          </a:p>
          <a:p>
            <a:pPr marL="171450" indent="-171450">
              <a:buFont typeface="Wingdings" panose="05000000000000000000" pitchFamily="2" charset="2"/>
              <a:buChar char="§"/>
            </a:pPr>
            <a:r>
              <a:rPr lang="en-US" sz="1175" dirty="0">
                <a:solidFill>
                  <a:schemeClr val="tx1"/>
                </a:solidFill>
              </a:rPr>
              <a:t>Repair and restore lifeline utilities.</a:t>
            </a: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Coordinate all after-action activities and implement corrective actions as appropriate. Demobilize response activities.</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Participate in the hazard/vulnerability identification and analysis process.</a:t>
            </a:r>
          </a:p>
          <a:p>
            <a:pPr marL="285750" indent="-285750">
              <a:buFont typeface="Wingdings" panose="05000000000000000000" pitchFamily="2" charset="2"/>
              <a:buChar char="§"/>
            </a:pPr>
            <a:r>
              <a:rPr lang="en-US" sz="1175" dirty="0">
                <a:solidFill>
                  <a:schemeClr val="tx1"/>
                </a:solidFill>
              </a:rPr>
              <a:t>Conduct agriculture restoration activities in a manner to reduce the likelihood and severity of future damages and enhance community resiliency.</a:t>
            </a:r>
          </a:p>
          <a:p>
            <a:pPr marL="285750" indent="-285750">
              <a:buFont typeface="Wingdings" panose="05000000000000000000" pitchFamily="2" charset="2"/>
              <a:buChar char="§"/>
            </a:pPr>
            <a:r>
              <a:rPr lang="en-US" sz="1175" dirty="0">
                <a:solidFill>
                  <a:schemeClr val="tx1"/>
                </a:solidFill>
              </a:rPr>
              <a:t>Conduct repair and restoration activities to reduce the likelihood and severity of future energy damages.</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7"/>
            <a:ext cx="4542879" cy="7074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Municipal Public Works Department</a:t>
            </a:r>
          </a:p>
        </p:txBody>
      </p:sp>
      <p:sp>
        <p:nvSpPr>
          <p:cNvPr id="3" name="TextBox 2">
            <a:extLst>
              <a:ext uri="{FF2B5EF4-FFF2-40B4-BE49-F238E27FC236}">
                <a16:creationId xmlns:a16="http://schemas.microsoft.com/office/drawing/2014/main" id="{24C6AF37-556D-43CD-8119-E1D0B36FAE49}"/>
              </a:ext>
            </a:extLst>
          </p:cNvPr>
          <p:cNvSpPr txBox="1"/>
          <p:nvPr/>
        </p:nvSpPr>
        <p:spPr>
          <a:xfrm>
            <a:off x="8317049" y="798684"/>
            <a:ext cx="1501398" cy="523220"/>
          </a:xfrm>
          <a:prstGeom prst="rect">
            <a:avLst/>
          </a:prstGeom>
          <a:noFill/>
        </p:spPr>
        <p:txBody>
          <a:bodyPr wrap="square" rtlCol="0">
            <a:spAutoFit/>
          </a:bodyPr>
          <a:lstStyle/>
          <a:p>
            <a:pPr algn="ctr"/>
            <a:r>
              <a:rPr lang="en-US" sz="1400" b="1" dirty="0"/>
              <a:t>Public Works Department</a:t>
            </a:r>
          </a:p>
        </p:txBody>
      </p:sp>
      <p:sp>
        <p:nvSpPr>
          <p:cNvPr id="21" name="Rectangle 20">
            <a:extLst>
              <a:ext uri="{FF2B5EF4-FFF2-40B4-BE49-F238E27FC236}">
                <a16:creationId xmlns:a16="http://schemas.microsoft.com/office/drawing/2014/main" id="{8CB48B0C-E9EA-4D2D-9486-A1EAFEC4C033}"/>
              </a:ext>
            </a:extLst>
          </p:cNvPr>
          <p:cNvSpPr/>
          <p:nvPr/>
        </p:nvSpPr>
        <p:spPr>
          <a:xfrm>
            <a:off x="4993816" y="6912555"/>
            <a:ext cx="4550594" cy="835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Transportation</a:t>
            </a:r>
          </a:p>
          <a:p>
            <a:pPr marL="171450" indent="-171450">
              <a:buFont typeface="Wingdings" panose="05000000000000000000" pitchFamily="2" charset="2"/>
              <a:buChar char="§"/>
            </a:pPr>
            <a:r>
              <a:rPr lang="en-US" sz="1200" dirty="0">
                <a:solidFill>
                  <a:schemeClr val="tx1"/>
                </a:solidFill>
              </a:rPr>
              <a:t>Department of Forestry</a:t>
            </a:r>
          </a:p>
          <a:p>
            <a:pPr marL="171450" indent="-171450">
              <a:buFont typeface="Wingdings" panose="05000000000000000000" pitchFamily="2" charset="2"/>
              <a:buChar char="§"/>
            </a:pPr>
            <a:r>
              <a:rPr lang="en-US" sz="1200" dirty="0">
                <a:solidFill>
                  <a:schemeClr val="tx1"/>
                </a:solidFill>
              </a:rPr>
              <a:t>Department of Energy</a:t>
            </a:r>
          </a:p>
          <a:p>
            <a:pPr marL="171450" indent="-171450">
              <a:buFont typeface="Wingdings" panose="05000000000000000000" pitchFamily="2" charset="2"/>
              <a:buChar char="§"/>
            </a:pPr>
            <a:r>
              <a:rPr lang="en-US" sz="1200" dirty="0">
                <a:solidFill>
                  <a:schemeClr val="tx1"/>
                </a:solidFill>
              </a:rPr>
              <a:t>Public Utility Commission</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accent2"/>
                </a:solidFill>
              </a:rPr>
              <a:t>ESF 12 </a:t>
            </a:r>
            <a:r>
              <a:rPr lang="en-US" sz="2400" b="1" dirty="0">
                <a:solidFill>
                  <a:schemeClr val="tx1">
                    <a:lumMod val="65000"/>
                    <a:lumOff val="35000"/>
                  </a:schemeClr>
                </a:solidFill>
              </a:rPr>
              <a:t>– Energy</a:t>
            </a:r>
          </a:p>
        </p:txBody>
      </p:sp>
      <p:grpSp>
        <p:nvGrpSpPr>
          <p:cNvPr id="17" name="Group 16">
            <a:extLst>
              <a:ext uri="{FF2B5EF4-FFF2-40B4-BE49-F238E27FC236}">
                <a16:creationId xmlns:a16="http://schemas.microsoft.com/office/drawing/2014/main" id="{C71A3FA6-8E06-48D4-AE52-476AD38BFDE0}"/>
              </a:ext>
            </a:extLst>
          </p:cNvPr>
          <p:cNvGrpSpPr/>
          <p:nvPr/>
        </p:nvGrpSpPr>
        <p:grpSpPr>
          <a:xfrm>
            <a:off x="472688" y="256972"/>
            <a:ext cx="1341504" cy="1156469"/>
            <a:chOff x="8203648" y="3624613"/>
            <a:chExt cx="1341504" cy="1156469"/>
          </a:xfrm>
        </p:grpSpPr>
        <p:sp>
          <p:nvSpPr>
            <p:cNvPr id="18" name="Hexagon 17">
              <a:extLst>
                <a:ext uri="{FF2B5EF4-FFF2-40B4-BE49-F238E27FC236}">
                  <a16:creationId xmlns:a16="http://schemas.microsoft.com/office/drawing/2014/main" id="{DFE4CBCF-6C26-4047-95E8-389C84E67ECB}"/>
                </a:ext>
              </a:extLst>
            </p:cNvPr>
            <p:cNvSpPr/>
            <p:nvPr/>
          </p:nvSpPr>
          <p:spPr>
            <a:xfrm>
              <a:off x="8203648" y="3624613"/>
              <a:ext cx="1341504" cy="1156469"/>
            </a:xfrm>
            <a:prstGeom prst="hexagon">
              <a:avLst/>
            </a:prstGeom>
            <a:solidFill>
              <a:schemeClr val="accent2"/>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20" name="Picture 22">
              <a:extLst>
                <a:ext uri="{FF2B5EF4-FFF2-40B4-BE49-F238E27FC236}">
                  <a16:creationId xmlns:a16="http://schemas.microsoft.com/office/drawing/2014/main" id="{FD37DF6E-17DE-4C4D-B949-7D825F1BE9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5759" y="3636595"/>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TextBox 18">
            <a:extLst>
              <a:ext uri="{FF2B5EF4-FFF2-40B4-BE49-F238E27FC236}">
                <a16:creationId xmlns:a16="http://schemas.microsoft.com/office/drawing/2014/main" id="{7C1E9D07-2DBD-405C-897F-934602DD8700}"/>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689873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ESF-13 Local law enforcement will support evacuation traffic control; criminal investigations; access control to incident sites and/or governmental facilities; security at community care and sheltering facilities and hospitals; prisons; and other critical care facilities as needed.</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ESF-13.</a:t>
            </a:r>
          </a:p>
          <a:p>
            <a:pPr marL="171450" indent="-171450">
              <a:buFont typeface="Wingdings" panose="05000000000000000000" pitchFamily="2" charset="2"/>
              <a:buChar char="§"/>
            </a:pPr>
            <a:r>
              <a:rPr lang="en-US" sz="1175" dirty="0">
                <a:solidFill>
                  <a:schemeClr val="tx1"/>
                </a:solidFill>
              </a:rPr>
              <a:t>Ensure the availability of necessary equipment.</a:t>
            </a:r>
          </a:p>
          <a:p>
            <a:pPr marL="171450" indent="-171450">
              <a:buFont typeface="Wingdings" panose="05000000000000000000" pitchFamily="2" charset="2"/>
              <a:buChar char="§"/>
            </a:pPr>
            <a:r>
              <a:rPr lang="en-US" sz="1175" dirty="0">
                <a:solidFill>
                  <a:schemeClr val="tx1"/>
                </a:solidFill>
              </a:rPr>
              <a:t>Coordinate and maintain liaison with support agencies and state and federal law enforcement agencies.</a:t>
            </a:r>
          </a:p>
          <a:p>
            <a:pPr marL="171450" indent="-171450">
              <a:buFont typeface="Wingdings" panose="05000000000000000000" pitchFamily="2" charset="2"/>
              <a:buChar char="§"/>
            </a:pPr>
            <a:r>
              <a:rPr lang="en-US" sz="1175" dirty="0">
                <a:solidFill>
                  <a:schemeClr val="tx1"/>
                </a:solidFill>
              </a:rPr>
              <a:t>Develop and maintain an emergency notification list of departmental personnel.</a:t>
            </a:r>
          </a:p>
          <a:p>
            <a:pPr marL="171450" indent="-171450">
              <a:buFont typeface="Wingdings" panose="05000000000000000000" pitchFamily="2" charset="2"/>
              <a:buChar char="§"/>
            </a:pPr>
            <a:r>
              <a:rPr lang="en-US" sz="1175" dirty="0">
                <a:solidFill>
                  <a:schemeClr val="tx1"/>
                </a:solidFill>
              </a:rPr>
              <a:t>Instruct employees to report to work as soon as possible in a major emergency/disaster. </a:t>
            </a:r>
          </a:p>
          <a:p>
            <a:pPr marL="171450" indent="-171450">
              <a:buFont typeface="Wingdings" panose="05000000000000000000" pitchFamily="2" charset="2"/>
              <a:buChar char="§"/>
            </a:pPr>
            <a:r>
              <a:rPr lang="en-US" sz="1175" dirty="0">
                <a:solidFill>
                  <a:schemeClr val="tx1"/>
                </a:solidFill>
              </a:rPr>
              <a:t>Police officials of incorporated cities without their own Emergency Operations Plans should use the mitigation/preparedness direction outlined above, as appropriate, and coordinate activities with Polk County.</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Provide situational updates to the County Emergency Operations Center (EOC) as required to maintain situational awareness and establish a common operating picture.</a:t>
            </a:r>
          </a:p>
          <a:p>
            <a:pPr marL="171450" indent="-171450">
              <a:buFont typeface="Wingdings" panose="05000000000000000000" pitchFamily="2" charset="2"/>
              <a:buChar char="§"/>
            </a:pPr>
            <a:r>
              <a:rPr lang="en-US" sz="1175" dirty="0">
                <a:solidFill>
                  <a:schemeClr val="tx1"/>
                </a:solidFill>
              </a:rPr>
              <a:t>Provide traffic and crowd control, provide security to critical facilities and supplies, and control access to hazardous or evacuated areas.</a:t>
            </a:r>
          </a:p>
          <a:p>
            <a:pPr marL="171450" indent="-171450">
              <a:buFont typeface="Wingdings" panose="05000000000000000000" pitchFamily="2" charset="2"/>
              <a:buChar char="§"/>
            </a:pPr>
            <a:r>
              <a:rPr lang="en-US" sz="1175" dirty="0">
                <a:solidFill>
                  <a:schemeClr val="tx1"/>
                </a:solidFill>
              </a:rPr>
              <a:t>Secure the prisoner population in the detention center during a disaster situation. </a:t>
            </a:r>
          </a:p>
          <a:p>
            <a:pPr marL="171450" indent="-171450">
              <a:buFont typeface="Wingdings" panose="05000000000000000000" pitchFamily="2" charset="2"/>
              <a:buChar char="§"/>
            </a:pPr>
            <a:r>
              <a:rPr lang="en-US" sz="1175" dirty="0">
                <a:solidFill>
                  <a:schemeClr val="tx1"/>
                </a:solidFill>
              </a:rPr>
              <a:t>Coordinate law enforcement agencies responding from outside the jurisdiction. </a:t>
            </a:r>
          </a:p>
          <a:p>
            <a:pPr marL="171450" indent="-171450">
              <a:buFont typeface="Wingdings" panose="05000000000000000000" pitchFamily="2" charset="2"/>
              <a:buChar char="§"/>
            </a:pPr>
            <a:r>
              <a:rPr lang="en-US" sz="1175" dirty="0">
                <a:solidFill>
                  <a:schemeClr val="tx1"/>
                </a:solidFill>
              </a:rPr>
              <a:t>Immediately recall off-duty personnel, reserves, and volunteer groups to augment on-duty personnel.</a:t>
            </a:r>
          </a:p>
          <a:p>
            <a:pPr marL="171450" indent="-171450">
              <a:buFont typeface="Wingdings" panose="05000000000000000000" pitchFamily="2" charset="2"/>
              <a:buChar char="§"/>
            </a:pPr>
            <a:r>
              <a:rPr lang="en-US" sz="1175" dirty="0">
                <a:solidFill>
                  <a:schemeClr val="tx1"/>
                </a:solidFill>
              </a:rPr>
              <a:t>Provide mobile units for warning purposes (</a:t>
            </a:r>
            <a:r>
              <a:rPr lang="en-US" sz="1175" i="1" dirty="0">
                <a:solidFill>
                  <a:schemeClr val="tx1"/>
                </a:solidFill>
              </a:rPr>
              <a:t>see ESF-2: Communication for more details</a:t>
            </a:r>
            <a:r>
              <a:rPr lang="en-US" sz="1175" dirty="0">
                <a:solidFill>
                  <a:schemeClr val="tx1"/>
                </a:solidFill>
              </a:rPr>
              <a:t>).</a:t>
            </a:r>
          </a:p>
          <a:p>
            <a:pPr marL="171450" indent="-171450">
              <a:buFont typeface="Wingdings" panose="05000000000000000000" pitchFamily="2" charset="2"/>
              <a:buChar char="§"/>
            </a:pPr>
            <a:r>
              <a:rPr lang="en-US" sz="1175" dirty="0">
                <a:solidFill>
                  <a:schemeClr val="tx1"/>
                </a:solidFill>
              </a:rPr>
              <a:t>Provide security for key facilities such as the County’s EOC, shelters, and evacuation zones. </a:t>
            </a:r>
          </a:p>
          <a:p>
            <a:pPr marL="171450" indent="-171450">
              <a:buFont typeface="Wingdings" panose="05000000000000000000" pitchFamily="2" charset="2"/>
              <a:buChar char="§"/>
            </a:pPr>
            <a:r>
              <a:rPr lang="en-US" sz="1175" dirty="0">
                <a:solidFill>
                  <a:schemeClr val="tx1"/>
                </a:solidFill>
              </a:rPr>
              <a:t>Conduct Search and Rescue (SAR) operations for missing persons, including body recovery operations. </a:t>
            </a:r>
          </a:p>
          <a:p>
            <a:pPr marL="171450" indent="-171450">
              <a:buFont typeface="Wingdings" panose="05000000000000000000" pitchFamily="2" charset="2"/>
              <a:buChar char="§"/>
            </a:pPr>
            <a:r>
              <a:rPr lang="en-US" sz="1175" dirty="0">
                <a:solidFill>
                  <a:schemeClr val="tx1"/>
                </a:solidFill>
              </a:rPr>
              <a:t>Collaborate with courts and law enforcement agencies to determine emergency arrest or release policies.</a:t>
            </a: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Coordinate all after-action activities and implement corrective actions as appropriate. Demobilize response activities.</a:t>
            </a:r>
          </a:p>
          <a:p>
            <a:pPr marL="171450" indent="-171450">
              <a:buFont typeface="Wingdings" panose="05000000000000000000" pitchFamily="2" charset="2"/>
              <a:buChar char="§"/>
            </a:pPr>
            <a:r>
              <a:rPr lang="en-US" sz="1175" dirty="0">
                <a:solidFill>
                  <a:schemeClr val="tx1"/>
                </a:solidFill>
              </a:rPr>
              <a:t>Compile and keep all documentation collected relating to the management of law enforcement operations and the assets utilized during SAR activities. </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Participate in the hazard/vulnerability identification and analysis process.</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7"/>
            <a:ext cx="4542879" cy="7074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Justice Department</a:t>
            </a:r>
          </a:p>
          <a:p>
            <a:pPr marL="171450" indent="-171450">
              <a:buFont typeface="Wingdings" panose="05000000000000000000" pitchFamily="2" charset="2"/>
              <a:buChar char="§"/>
            </a:pPr>
            <a:r>
              <a:rPr lang="en-US" sz="1200" dirty="0">
                <a:solidFill>
                  <a:schemeClr val="tx1"/>
                </a:solidFill>
              </a:rPr>
              <a:t>Local Police Departments</a:t>
            </a:r>
          </a:p>
        </p:txBody>
      </p:sp>
      <p:sp>
        <p:nvSpPr>
          <p:cNvPr id="3" name="TextBox 2">
            <a:extLst>
              <a:ext uri="{FF2B5EF4-FFF2-40B4-BE49-F238E27FC236}">
                <a16:creationId xmlns:a16="http://schemas.microsoft.com/office/drawing/2014/main" id="{24C6AF37-556D-43CD-8119-E1D0B36FAE49}"/>
              </a:ext>
            </a:extLst>
          </p:cNvPr>
          <p:cNvSpPr txBox="1"/>
          <p:nvPr/>
        </p:nvSpPr>
        <p:spPr>
          <a:xfrm>
            <a:off x="8317049" y="910382"/>
            <a:ext cx="1501398" cy="307777"/>
          </a:xfrm>
          <a:prstGeom prst="rect">
            <a:avLst/>
          </a:prstGeom>
          <a:noFill/>
        </p:spPr>
        <p:txBody>
          <a:bodyPr wrap="square" rtlCol="0">
            <a:spAutoFit/>
          </a:bodyPr>
          <a:lstStyle/>
          <a:p>
            <a:pPr algn="ctr"/>
            <a:r>
              <a:rPr lang="en-US" sz="1400" b="1" dirty="0"/>
              <a:t>Sheriff’s Office</a:t>
            </a:r>
          </a:p>
        </p:txBody>
      </p:sp>
      <p:sp>
        <p:nvSpPr>
          <p:cNvPr id="21" name="Rectangle 20">
            <a:extLst>
              <a:ext uri="{FF2B5EF4-FFF2-40B4-BE49-F238E27FC236}">
                <a16:creationId xmlns:a16="http://schemas.microsoft.com/office/drawing/2014/main" id="{8CB48B0C-E9EA-4D2D-9486-A1EAFEC4C033}"/>
              </a:ext>
            </a:extLst>
          </p:cNvPr>
          <p:cNvSpPr/>
          <p:nvPr/>
        </p:nvSpPr>
        <p:spPr>
          <a:xfrm>
            <a:off x="4993816" y="6912555"/>
            <a:ext cx="4550594" cy="835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State Police </a:t>
            </a:r>
          </a:p>
          <a:p>
            <a:pPr marL="171450" indent="-171450">
              <a:buFont typeface="Wingdings" panose="05000000000000000000" pitchFamily="2" charset="2"/>
              <a:buChar char="§"/>
            </a:pPr>
            <a:r>
              <a:rPr lang="en-US" sz="1200" dirty="0">
                <a:solidFill>
                  <a:schemeClr val="tx1"/>
                </a:solidFill>
              </a:rPr>
              <a:t>Department of Corrections</a:t>
            </a:r>
          </a:p>
          <a:p>
            <a:pPr marL="171450" indent="-171450">
              <a:buFont typeface="Wingdings" panose="05000000000000000000" pitchFamily="2" charset="2"/>
              <a:buChar char="§"/>
            </a:pPr>
            <a:r>
              <a:rPr lang="en-US" sz="1200" dirty="0">
                <a:solidFill>
                  <a:schemeClr val="tx1"/>
                </a:solidFill>
              </a:rPr>
              <a:t>Department of Justice</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accent1">
                    <a:lumMod val="75000"/>
                  </a:schemeClr>
                </a:solidFill>
              </a:rPr>
              <a:t>ESF 13 </a:t>
            </a:r>
            <a:r>
              <a:rPr lang="en-US" sz="2400" b="1" dirty="0">
                <a:solidFill>
                  <a:schemeClr val="tx1">
                    <a:lumMod val="65000"/>
                    <a:lumOff val="35000"/>
                  </a:schemeClr>
                </a:solidFill>
              </a:rPr>
              <a:t>– Law Enforcement</a:t>
            </a:r>
          </a:p>
        </p:txBody>
      </p:sp>
      <p:grpSp>
        <p:nvGrpSpPr>
          <p:cNvPr id="19" name="Group 18">
            <a:extLst>
              <a:ext uri="{FF2B5EF4-FFF2-40B4-BE49-F238E27FC236}">
                <a16:creationId xmlns:a16="http://schemas.microsoft.com/office/drawing/2014/main" id="{C4E106AD-E833-48DB-B25B-577EFA3EB453}"/>
              </a:ext>
            </a:extLst>
          </p:cNvPr>
          <p:cNvGrpSpPr/>
          <p:nvPr/>
        </p:nvGrpSpPr>
        <p:grpSpPr>
          <a:xfrm>
            <a:off x="488333" y="337625"/>
            <a:ext cx="1341504" cy="1156469"/>
            <a:chOff x="486333" y="5796287"/>
            <a:chExt cx="1341504" cy="1156469"/>
          </a:xfrm>
        </p:grpSpPr>
        <p:sp>
          <p:nvSpPr>
            <p:cNvPr id="23" name="Hexagon 22">
              <a:extLst>
                <a:ext uri="{FF2B5EF4-FFF2-40B4-BE49-F238E27FC236}">
                  <a16:creationId xmlns:a16="http://schemas.microsoft.com/office/drawing/2014/main" id="{B5CA994B-4BF3-46F2-954E-BCC6A2955F2F}"/>
                </a:ext>
              </a:extLst>
            </p:cNvPr>
            <p:cNvSpPr/>
            <p:nvPr/>
          </p:nvSpPr>
          <p:spPr>
            <a:xfrm>
              <a:off x="486333" y="5796287"/>
              <a:ext cx="1341504" cy="1156469"/>
            </a:xfrm>
            <a:prstGeom prst="hexagon">
              <a:avLst/>
            </a:prstGeom>
            <a:solidFill>
              <a:srgbClr val="004684"/>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24" name="Picture 24">
              <a:extLst>
                <a:ext uri="{FF2B5EF4-FFF2-40B4-BE49-F238E27FC236}">
                  <a16:creationId xmlns:a16="http://schemas.microsoft.com/office/drawing/2014/main" id="{09320A50-BA50-4727-8B80-6B658416A2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031" y="5820652"/>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25" name="TextBox 24">
            <a:extLst>
              <a:ext uri="{FF2B5EF4-FFF2-40B4-BE49-F238E27FC236}">
                <a16:creationId xmlns:a16="http://schemas.microsoft.com/office/drawing/2014/main" id="{36EC08F2-C9DE-45FD-97B1-37AA0A43E75E}"/>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1104671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ESF-14 describes how the County will provide immediate and short-term assistance to local private-sector entities; stabilize the local economy; and effectively utilize local private-sector assets in response operations following a large-scale incident.</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911601"/>
            <a:ext cx="9093474" cy="3698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ESF-14.</a:t>
            </a:r>
          </a:p>
          <a:p>
            <a:pPr marL="171450" indent="-171450">
              <a:buFont typeface="Wingdings" panose="05000000000000000000" pitchFamily="2" charset="2"/>
              <a:buChar char="§"/>
            </a:pPr>
            <a:r>
              <a:rPr lang="en-US" sz="1175" dirty="0">
                <a:solidFill>
                  <a:schemeClr val="tx1"/>
                </a:solidFill>
              </a:rPr>
              <a:t>Provide private-sector partners with business best practices for all phases of the emergency management cycle.</a:t>
            </a:r>
          </a:p>
          <a:p>
            <a:pPr marL="171450" indent="-171450">
              <a:buFont typeface="Wingdings" panose="05000000000000000000" pitchFamily="2" charset="2"/>
              <a:buChar char="§"/>
            </a:pPr>
            <a:r>
              <a:rPr lang="en-US" sz="1175" dirty="0">
                <a:solidFill>
                  <a:schemeClr val="tx1"/>
                </a:solidFill>
              </a:rPr>
              <a:t>Promote community-wide preparedness with business and industry partners.</a:t>
            </a:r>
          </a:p>
          <a:p>
            <a:pPr marL="171450" indent="-171450">
              <a:buFont typeface="Wingdings" panose="05000000000000000000" pitchFamily="2" charset="2"/>
              <a:buChar char="§"/>
            </a:pPr>
            <a:r>
              <a:rPr lang="en-US" sz="1175" dirty="0">
                <a:solidFill>
                  <a:schemeClr val="tx1"/>
                </a:solidFill>
              </a:rPr>
              <a:t>Develop, validate, exercise, and implement emergency response and continuity plans, including procedures to:</a:t>
            </a:r>
          </a:p>
          <a:p>
            <a:pPr marL="628650" lvl="1" indent="-171450">
              <a:buFont typeface="Wingdings" panose="05000000000000000000" pitchFamily="2" charset="2"/>
              <a:buChar char="§"/>
            </a:pPr>
            <a:r>
              <a:rPr lang="en-US" sz="1175" dirty="0">
                <a:solidFill>
                  <a:schemeClr val="tx1"/>
                </a:solidFill>
              </a:rPr>
              <a:t>Determine the extent of an incident on the business.</a:t>
            </a:r>
          </a:p>
          <a:p>
            <a:pPr marL="628650" lvl="1" indent="-171450">
              <a:buFont typeface="Wingdings" panose="05000000000000000000" pitchFamily="2" charset="2"/>
              <a:buChar char="§"/>
            </a:pPr>
            <a:r>
              <a:rPr lang="en-US" sz="1175" dirty="0">
                <a:solidFill>
                  <a:schemeClr val="tx1"/>
                </a:solidFill>
              </a:rPr>
              <a:t>Forecast secondary and/or cascading impacts on business and industry. </a:t>
            </a:r>
          </a:p>
          <a:p>
            <a:pPr marL="628650" lvl="1" indent="-171450">
              <a:buFont typeface="Wingdings" panose="05000000000000000000" pitchFamily="2" charset="2"/>
              <a:buChar char="§"/>
            </a:pPr>
            <a:r>
              <a:rPr lang="en-US" sz="1175" dirty="0">
                <a:solidFill>
                  <a:schemeClr val="tx1"/>
                </a:solidFill>
              </a:rPr>
              <a:t>Coordinate and set priorities for incident management response, limiting and/or prioritizing delivery of goods and services after an incident. </a:t>
            </a:r>
          </a:p>
          <a:p>
            <a:pPr marL="628650" lvl="1" indent="-171450">
              <a:buFont typeface="Wingdings" panose="05000000000000000000" pitchFamily="2" charset="2"/>
              <a:buChar char="§"/>
            </a:pPr>
            <a:r>
              <a:rPr lang="en-US" sz="1175" dirty="0">
                <a:solidFill>
                  <a:schemeClr val="tx1"/>
                </a:solidFill>
              </a:rPr>
              <a:t>Help State decision-makers determine appropriate recovery measures, especially if they could result in indemnity, liability, or business losses for the private sector. </a:t>
            </a:r>
          </a:p>
          <a:p>
            <a:pPr marL="628650" lvl="1" indent="-171450">
              <a:buFont typeface="Wingdings" panose="05000000000000000000" pitchFamily="2" charset="2"/>
              <a:buChar char="§"/>
            </a:pPr>
            <a:r>
              <a:rPr lang="en-US" sz="1175" dirty="0">
                <a:solidFill>
                  <a:schemeClr val="tx1"/>
                </a:solidFill>
              </a:rPr>
              <a:t>Support local, tribal, and State partners to obtain goods and services for recovery on a priority basis. </a:t>
            </a:r>
          </a:p>
          <a:p>
            <a:pPr marL="628650" lvl="1" indent="-171450">
              <a:buFont typeface="Wingdings" panose="05000000000000000000" pitchFamily="2" charset="2"/>
              <a:buChar char="§"/>
            </a:pPr>
            <a:r>
              <a:rPr lang="en-US" sz="1175" dirty="0">
                <a:solidFill>
                  <a:schemeClr val="tx1"/>
                </a:solidFill>
              </a:rPr>
              <a:t>Conduct assessments of, and develop contingency plans for, supply chain disruption. </a:t>
            </a:r>
          </a:p>
          <a:p>
            <a:pPr marL="628650" lvl="1" indent="-171450">
              <a:buFont typeface="Wingdings" panose="05000000000000000000" pitchFamily="2" charset="2"/>
              <a:buChar char="§"/>
            </a:pPr>
            <a:r>
              <a:rPr lang="en-US" sz="1175" dirty="0">
                <a:solidFill>
                  <a:schemeClr val="tx1"/>
                </a:solidFill>
              </a:rPr>
              <a:t>Coordinate continuity/contingency programs with local, tribal, and State partners.</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Coordinate with business and industry partners for private-sector support of response and recovery operations.</a:t>
            </a:r>
          </a:p>
          <a:p>
            <a:pPr marL="171450" indent="-171450">
              <a:buFont typeface="Wingdings" panose="05000000000000000000" pitchFamily="2" charset="2"/>
              <a:buChar char="§"/>
            </a:pPr>
            <a:r>
              <a:rPr lang="en-US" sz="1175" dirty="0">
                <a:solidFill>
                  <a:schemeClr val="tx1"/>
                </a:solidFill>
              </a:rPr>
              <a:t>Request support for business and industry activities through the State Emergency Coordination Center.</a:t>
            </a:r>
          </a:p>
          <a:p>
            <a:pPr marL="171450" indent="-171450">
              <a:buFont typeface="Wingdings" panose="05000000000000000000" pitchFamily="2" charset="2"/>
              <a:buChar char="§"/>
            </a:pPr>
            <a:r>
              <a:rPr lang="en-US" sz="1175" dirty="0">
                <a:solidFill>
                  <a:schemeClr val="tx1"/>
                </a:solidFill>
              </a:rPr>
              <a:t>Provide goods and services through contractual arrangements, government purchases, or mutual support agreements. </a:t>
            </a:r>
          </a:p>
          <a:p>
            <a:pPr marL="171450" indent="-171450">
              <a:buFont typeface="Wingdings" panose="05000000000000000000" pitchFamily="2" charset="2"/>
              <a:buChar char="§"/>
            </a:pPr>
            <a:r>
              <a:rPr lang="en-US" sz="1175" dirty="0">
                <a:solidFill>
                  <a:schemeClr val="tx1"/>
                </a:solidFill>
              </a:rPr>
              <a:t>Report the status of business operations and impacts to the County Emergency Operations Center.</a:t>
            </a: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pPr marL="171450" indent="-171450">
              <a:buFont typeface="Wingdings" panose="05000000000000000000" pitchFamily="2" charset="2"/>
              <a:buChar char="§"/>
            </a:pPr>
            <a:r>
              <a:rPr lang="en-US" sz="1175" dirty="0">
                <a:solidFill>
                  <a:schemeClr val="tx1"/>
                </a:solidFill>
              </a:rPr>
              <a:t>Demobilize response activities.</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Participate in the hazard/vulnerability identification and analysis process.</a:t>
            </a:r>
          </a:p>
          <a:p>
            <a:pPr marL="285750" indent="-285750">
              <a:buFont typeface="Wingdings" panose="05000000000000000000" pitchFamily="2" charset="2"/>
              <a:buChar char="§"/>
            </a:pPr>
            <a:r>
              <a:rPr lang="en-US" sz="1175" dirty="0">
                <a:solidFill>
                  <a:schemeClr val="tx1"/>
                </a:solidFill>
              </a:rPr>
              <a:t>Conduct business restoration to reduce the likelihood and severity of future damages and enhance community resiliency.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7"/>
            <a:ext cx="4542879" cy="7074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endParaRPr lang="en-US" sz="1200" dirty="0">
              <a:solidFill>
                <a:schemeClr val="tx1"/>
              </a:solidFill>
            </a:endParaRPr>
          </a:p>
        </p:txBody>
      </p:sp>
      <p:sp>
        <p:nvSpPr>
          <p:cNvPr id="3" name="TextBox 2">
            <a:extLst>
              <a:ext uri="{FF2B5EF4-FFF2-40B4-BE49-F238E27FC236}">
                <a16:creationId xmlns:a16="http://schemas.microsoft.com/office/drawing/2014/main" id="{24C6AF37-556D-43CD-8119-E1D0B36FAE49}"/>
              </a:ext>
            </a:extLst>
          </p:cNvPr>
          <p:cNvSpPr txBox="1"/>
          <p:nvPr/>
        </p:nvSpPr>
        <p:spPr>
          <a:xfrm>
            <a:off x="8317049" y="685968"/>
            <a:ext cx="1501398" cy="738664"/>
          </a:xfrm>
          <a:prstGeom prst="rect">
            <a:avLst/>
          </a:prstGeom>
          <a:noFill/>
        </p:spPr>
        <p:txBody>
          <a:bodyPr wrap="square" rtlCol="0">
            <a:spAutoFit/>
          </a:bodyPr>
          <a:lstStyle/>
          <a:p>
            <a:pPr algn="ctr"/>
            <a:r>
              <a:rPr lang="en-US" sz="1400" b="1" dirty="0"/>
              <a:t>Emergency Management Department </a:t>
            </a:r>
          </a:p>
        </p:txBody>
      </p:sp>
      <p:sp>
        <p:nvSpPr>
          <p:cNvPr id="21" name="Rectangle 20">
            <a:extLst>
              <a:ext uri="{FF2B5EF4-FFF2-40B4-BE49-F238E27FC236}">
                <a16:creationId xmlns:a16="http://schemas.microsoft.com/office/drawing/2014/main" id="{8CB48B0C-E9EA-4D2D-9486-A1EAFEC4C033}"/>
              </a:ext>
            </a:extLst>
          </p:cNvPr>
          <p:cNvSpPr/>
          <p:nvPr/>
        </p:nvSpPr>
        <p:spPr>
          <a:xfrm>
            <a:off x="4993816" y="6912555"/>
            <a:ext cx="4550594" cy="835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Business Oregon</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accent4">
                    <a:lumMod val="75000"/>
                  </a:schemeClr>
                </a:solidFill>
              </a:rPr>
              <a:t>ESF 14 </a:t>
            </a:r>
            <a:r>
              <a:rPr lang="en-US" sz="2400" b="1" dirty="0">
                <a:solidFill>
                  <a:schemeClr val="tx1">
                    <a:lumMod val="65000"/>
                    <a:lumOff val="35000"/>
                  </a:schemeClr>
                </a:solidFill>
              </a:rPr>
              <a:t>– Business and Industry</a:t>
            </a:r>
          </a:p>
        </p:txBody>
      </p:sp>
      <p:grpSp>
        <p:nvGrpSpPr>
          <p:cNvPr id="17" name="Group 16">
            <a:extLst>
              <a:ext uri="{FF2B5EF4-FFF2-40B4-BE49-F238E27FC236}">
                <a16:creationId xmlns:a16="http://schemas.microsoft.com/office/drawing/2014/main" id="{9ACAB01D-C77F-4A44-B214-D45B97C22357}"/>
              </a:ext>
            </a:extLst>
          </p:cNvPr>
          <p:cNvGrpSpPr/>
          <p:nvPr/>
        </p:nvGrpSpPr>
        <p:grpSpPr>
          <a:xfrm>
            <a:off x="488333" y="256972"/>
            <a:ext cx="1341504" cy="1156469"/>
            <a:chOff x="2020374" y="5796286"/>
            <a:chExt cx="1341504" cy="1156469"/>
          </a:xfrm>
        </p:grpSpPr>
        <p:sp>
          <p:nvSpPr>
            <p:cNvPr id="18" name="Hexagon 17">
              <a:extLst>
                <a:ext uri="{FF2B5EF4-FFF2-40B4-BE49-F238E27FC236}">
                  <a16:creationId xmlns:a16="http://schemas.microsoft.com/office/drawing/2014/main" id="{573874B1-927F-4119-8EF9-5907239468EC}"/>
                </a:ext>
              </a:extLst>
            </p:cNvPr>
            <p:cNvSpPr/>
            <p:nvPr/>
          </p:nvSpPr>
          <p:spPr>
            <a:xfrm>
              <a:off x="2020374" y="5796286"/>
              <a:ext cx="1341504" cy="1156469"/>
            </a:xfrm>
            <a:prstGeom prst="hexagon">
              <a:avLst/>
            </a:prstGeom>
            <a:solidFill>
              <a:schemeClr val="accent4">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20" name="Picture 26">
              <a:extLst>
                <a:ext uri="{FF2B5EF4-FFF2-40B4-BE49-F238E27FC236}">
                  <a16:creationId xmlns:a16="http://schemas.microsoft.com/office/drawing/2014/main" id="{89C04690-6C81-4EC9-8AC4-FECB2D8ACB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1524" y="5844617"/>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25" name="TextBox 24">
            <a:extLst>
              <a:ext uri="{FF2B5EF4-FFF2-40B4-BE49-F238E27FC236}">
                <a16:creationId xmlns:a16="http://schemas.microsoft.com/office/drawing/2014/main" id="{F7D326E7-EC77-4C4F-8CB3-82C04B5C24F5}"/>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
        <p:nvSpPr>
          <p:cNvPr id="19" name="Rectangle 18">
            <a:extLst>
              <a:ext uri="{FF2B5EF4-FFF2-40B4-BE49-F238E27FC236}">
                <a16:creationId xmlns:a16="http://schemas.microsoft.com/office/drawing/2014/main" id="{4CDF40C1-4A12-40E6-8592-90591EA81399}"/>
              </a:ext>
            </a:extLst>
          </p:cNvPr>
          <p:cNvSpPr/>
          <p:nvPr/>
        </p:nvSpPr>
        <p:spPr>
          <a:xfrm>
            <a:off x="468629" y="6959041"/>
            <a:ext cx="4542879" cy="7074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Board of Commissioners </a:t>
            </a:r>
          </a:p>
          <a:p>
            <a:pPr marL="171450" indent="-171450">
              <a:buFont typeface="Wingdings" panose="05000000000000000000" pitchFamily="2" charset="2"/>
              <a:buChar char="§"/>
            </a:pPr>
            <a:r>
              <a:rPr lang="en-US" sz="1200" dirty="0">
                <a:solidFill>
                  <a:schemeClr val="tx1"/>
                </a:solidFill>
              </a:rPr>
              <a:t>Local Chambers</a:t>
            </a:r>
          </a:p>
        </p:txBody>
      </p:sp>
    </p:spTree>
    <p:extLst>
      <p:ext uri="{BB962C8B-B14F-4D97-AF65-F5344CB8AC3E}">
        <p14:creationId xmlns:p14="http://schemas.microsoft.com/office/powerpoint/2010/main" val="780271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rgbClr val="008A52"/>
          </a:solidFill>
          <a:ln>
            <a:solidFill>
              <a:srgbClr val="008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rgbClr val="008A52"/>
          </a:solidFill>
          <a:ln>
            <a:solidFill>
              <a:srgbClr val="008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rgbClr val="008A52"/>
          </a:solidFill>
          <a:ln>
            <a:solidFill>
              <a:srgbClr val="008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ESF-15 describes how the County will disseminate information to the public and other partners during times of emergency (e.g., evacuation/shelter-in-place orders, water boil notices, emergency sheltering information, situational awareness notifications, etc.).</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911601"/>
            <a:ext cx="9093474" cy="3698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ESF-15.</a:t>
            </a:r>
          </a:p>
          <a:p>
            <a:pPr marL="171450" indent="-171450">
              <a:buFont typeface="Wingdings" panose="05000000000000000000" pitchFamily="2" charset="2"/>
              <a:buChar char="§"/>
            </a:pPr>
            <a:r>
              <a:rPr lang="en-US" sz="1175" dirty="0">
                <a:solidFill>
                  <a:schemeClr val="tx1"/>
                </a:solidFill>
              </a:rPr>
              <a:t>Participate in required trainings and exercises to develop the skill sets required for a Public Information Officer (PIO).</a:t>
            </a:r>
          </a:p>
          <a:p>
            <a:pPr marL="171450" indent="-171450">
              <a:buFont typeface="Wingdings" panose="05000000000000000000" pitchFamily="2" charset="2"/>
              <a:buChar char="§"/>
            </a:pPr>
            <a:r>
              <a:rPr lang="en-US" sz="1175" dirty="0">
                <a:solidFill>
                  <a:schemeClr val="tx1"/>
                </a:solidFill>
              </a:rPr>
              <a:t>Maintain a media contact roster.</a:t>
            </a:r>
          </a:p>
          <a:p>
            <a:pPr marL="171450" indent="-171450">
              <a:buFont typeface="Wingdings" panose="05000000000000000000" pitchFamily="2" charset="2"/>
              <a:buChar char="§"/>
            </a:pPr>
            <a:r>
              <a:rPr lang="en-US" sz="1175" dirty="0">
                <a:solidFill>
                  <a:schemeClr val="tx1"/>
                </a:solidFill>
              </a:rPr>
              <a:t>Develop pre-scripted warning messages for known hazards.</a:t>
            </a:r>
          </a:p>
          <a:p>
            <a:pPr marL="171450" indent="-171450">
              <a:buFont typeface="Wingdings" panose="05000000000000000000" pitchFamily="2" charset="2"/>
              <a:buChar char="§"/>
            </a:pPr>
            <a:r>
              <a:rPr lang="en-US" sz="1175" dirty="0">
                <a:solidFill>
                  <a:schemeClr val="tx1"/>
                </a:solidFill>
              </a:rPr>
              <a:t>Develop methods for distribution of materials to the public, including materials for non-English-speaking groups.</a:t>
            </a:r>
          </a:p>
          <a:p>
            <a:pPr marL="171450" indent="-171450">
              <a:buFont typeface="Wingdings" panose="05000000000000000000" pitchFamily="2" charset="2"/>
              <a:buChar char="§"/>
            </a:pPr>
            <a:r>
              <a:rPr lang="en-US" sz="1175" dirty="0">
                <a:solidFill>
                  <a:schemeClr val="tx1"/>
                </a:solidFill>
              </a:rPr>
              <a:t>Local media will work with County Emergency Management Department (EMD) personnel to provide emergency preparedness messages to the public (i.e., a series of newspaper articles or public service announcements by the broadcast media).</a:t>
            </a:r>
          </a:p>
          <a:p>
            <a:pPr marL="171450" indent="-171450">
              <a:buFont typeface="Wingdings" panose="05000000000000000000" pitchFamily="2" charset="2"/>
              <a:buChar char="§"/>
            </a:pPr>
            <a:r>
              <a:rPr lang="en-US" sz="1175" dirty="0">
                <a:solidFill>
                  <a:schemeClr val="tx1"/>
                </a:solidFill>
              </a:rPr>
              <a:t>The local American Red Cross’ (ARC) maintains emergency preparedness information for public distribution. </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Operate a Joint Information Center (JIC).</a:t>
            </a:r>
          </a:p>
          <a:p>
            <a:pPr marL="171450" indent="-171450">
              <a:buFont typeface="Wingdings" panose="05000000000000000000" pitchFamily="2" charset="2"/>
              <a:buChar char="§"/>
            </a:pPr>
            <a:r>
              <a:rPr lang="en-US" sz="1175" dirty="0">
                <a:solidFill>
                  <a:schemeClr val="tx1"/>
                </a:solidFill>
              </a:rPr>
              <a:t>Provide situational updates to the County Emergency Operations Center (EOC), as required, to maintain situational awareness and foster a common operating picture.</a:t>
            </a:r>
          </a:p>
          <a:p>
            <a:pPr marL="171450" indent="-171450">
              <a:buFont typeface="Wingdings" panose="05000000000000000000" pitchFamily="2" charset="2"/>
              <a:buChar char="§"/>
            </a:pPr>
            <a:r>
              <a:rPr lang="en-US" sz="1175" dirty="0">
                <a:solidFill>
                  <a:schemeClr val="tx1"/>
                </a:solidFill>
              </a:rPr>
              <a:t>Coordinate the overall emergency public information efforts of the County.</a:t>
            </a:r>
          </a:p>
          <a:p>
            <a:pPr marL="171450" indent="-171450">
              <a:buFont typeface="Wingdings" panose="05000000000000000000" pitchFamily="2" charset="2"/>
              <a:buChar char="§"/>
            </a:pPr>
            <a:r>
              <a:rPr lang="en-US" sz="1175" dirty="0">
                <a:solidFill>
                  <a:schemeClr val="tx1"/>
                </a:solidFill>
              </a:rPr>
              <a:t>Develop accurate and complete messages for internal and external distribution.</a:t>
            </a:r>
          </a:p>
          <a:p>
            <a:pPr marL="171450" indent="-171450">
              <a:buFont typeface="Wingdings" panose="05000000000000000000" pitchFamily="2" charset="2"/>
              <a:buChar char="§"/>
            </a:pPr>
            <a:r>
              <a:rPr lang="en-US" sz="1175" dirty="0">
                <a:solidFill>
                  <a:schemeClr val="tx1"/>
                </a:solidFill>
              </a:rPr>
              <a:t>Authenticate sources of information, verify them for accuracy, and obtain authorization before issuing news releases.</a:t>
            </a:r>
          </a:p>
          <a:p>
            <a:pPr marL="171450" indent="-171450">
              <a:buFont typeface="Wingdings" panose="05000000000000000000" pitchFamily="2" charset="2"/>
              <a:buChar char="§"/>
            </a:pPr>
            <a:r>
              <a:rPr lang="en-US" sz="1175" dirty="0">
                <a:solidFill>
                  <a:schemeClr val="tx1"/>
                </a:solidFill>
              </a:rPr>
              <a:t>Monitor media coverage of emergency operations for accuracy of reports and issue corrections where necessary.</a:t>
            </a:r>
          </a:p>
          <a:p>
            <a:pPr marL="171450" indent="-171450">
              <a:buFont typeface="Wingdings" panose="05000000000000000000" pitchFamily="2" charset="2"/>
              <a:buChar char="§"/>
            </a:pPr>
            <a:r>
              <a:rPr lang="en-US" sz="1175" dirty="0">
                <a:solidFill>
                  <a:schemeClr val="tx1"/>
                </a:solidFill>
              </a:rPr>
              <a:t>Take action to control rumors.</a:t>
            </a:r>
          </a:p>
          <a:p>
            <a:pPr marL="171450" indent="-171450">
              <a:buFont typeface="Wingdings" panose="05000000000000000000" pitchFamily="2" charset="2"/>
              <a:buChar char="§"/>
            </a:pPr>
            <a:r>
              <a:rPr lang="en-US" sz="1175" dirty="0">
                <a:solidFill>
                  <a:schemeClr val="tx1"/>
                </a:solidFill>
              </a:rPr>
              <a:t>Anticipate and be prepared to handle unscheduled inquiries from the media and the public.</a:t>
            </a:r>
          </a:p>
          <a:p>
            <a:pPr marL="171450" indent="-171450">
              <a:buFont typeface="Wingdings" panose="05000000000000000000" pitchFamily="2" charset="2"/>
              <a:buChar char="§"/>
            </a:pPr>
            <a:r>
              <a:rPr lang="en-US" sz="1175" dirty="0">
                <a:solidFill>
                  <a:schemeClr val="tx1"/>
                </a:solidFill>
              </a:rPr>
              <a:t>The local ARC will have primary responsibility for coordinating and disseminating information on disaster survivors and people utilizing emergency shelters.</a:t>
            </a: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pPr marL="171450" indent="-171450">
              <a:buFont typeface="Wingdings" panose="05000000000000000000" pitchFamily="2" charset="2"/>
              <a:buChar char="§"/>
            </a:pPr>
            <a:r>
              <a:rPr lang="en-US" sz="1175" dirty="0">
                <a:solidFill>
                  <a:schemeClr val="tx1"/>
                </a:solidFill>
              </a:rPr>
              <a:t>Demobilize response activities.</a:t>
            </a:r>
          </a:p>
          <a:p>
            <a:pPr marL="171450" indent="-171450">
              <a:buFont typeface="Wingdings" panose="05000000000000000000" pitchFamily="2" charset="2"/>
              <a:buChar char="§"/>
            </a:pPr>
            <a:r>
              <a:rPr lang="en-US" sz="1175" dirty="0">
                <a:solidFill>
                  <a:schemeClr val="tx1"/>
                </a:solidFill>
              </a:rPr>
              <a:t>Coordinate with other involved units of government and ensure that the public is informed of recovery operations in progress through the news media.</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Participate in the hazard/vulnerability identification and analysis process.</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6"/>
            <a:ext cx="4542879" cy="835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Sheriff’s Office</a:t>
            </a:r>
          </a:p>
          <a:p>
            <a:pPr marL="171450" indent="-171450">
              <a:buFont typeface="Wingdings" panose="05000000000000000000" pitchFamily="2" charset="2"/>
              <a:buChar char="§"/>
            </a:pPr>
            <a:r>
              <a:rPr lang="en-US" sz="1200" dirty="0">
                <a:solidFill>
                  <a:schemeClr val="tx1"/>
                </a:solidFill>
              </a:rPr>
              <a:t>Public Information Officer Network</a:t>
            </a:r>
          </a:p>
          <a:p>
            <a:pPr marL="171450" indent="-171450">
              <a:buFont typeface="Wingdings" panose="05000000000000000000" pitchFamily="2" charset="2"/>
              <a:buChar char="§"/>
            </a:pPr>
            <a:r>
              <a:rPr lang="en-US" sz="1200" dirty="0">
                <a:solidFill>
                  <a:schemeClr val="tx1"/>
                </a:solidFill>
              </a:rPr>
              <a:t>Board of Commissioners</a:t>
            </a:r>
          </a:p>
          <a:p>
            <a:pPr marL="171450" indent="-171450">
              <a:buFont typeface="Wingdings" panose="05000000000000000000" pitchFamily="2" charset="2"/>
              <a:buChar char="§"/>
            </a:pPr>
            <a:r>
              <a:rPr lang="en-US" sz="1200">
                <a:solidFill>
                  <a:schemeClr val="tx1"/>
                </a:solidFill>
              </a:rPr>
              <a:t>Fire </a:t>
            </a:r>
            <a:r>
              <a:rPr lang="en-US" sz="1200" dirty="0">
                <a:solidFill>
                  <a:schemeClr val="tx1"/>
                </a:solidFill>
              </a:rPr>
              <a:t>Districts/Departments</a:t>
            </a:r>
          </a:p>
        </p:txBody>
      </p:sp>
      <p:sp>
        <p:nvSpPr>
          <p:cNvPr id="3" name="TextBox 2">
            <a:extLst>
              <a:ext uri="{FF2B5EF4-FFF2-40B4-BE49-F238E27FC236}">
                <a16:creationId xmlns:a16="http://schemas.microsoft.com/office/drawing/2014/main" id="{24C6AF37-556D-43CD-8119-E1D0B36FAE49}"/>
              </a:ext>
            </a:extLst>
          </p:cNvPr>
          <p:cNvSpPr txBox="1"/>
          <p:nvPr/>
        </p:nvSpPr>
        <p:spPr>
          <a:xfrm>
            <a:off x="8317049" y="685968"/>
            <a:ext cx="1501398" cy="738664"/>
          </a:xfrm>
          <a:prstGeom prst="rect">
            <a:avLst/>
          </a:prstGeom>
          <a:noFill/>
        </p:spPr>
        <p:txBody>
          <a:bodyPr wrap="square" rtlCol="0">
            <a:spAutoFit/>
          </a:bodyPr>
          <a:lstStyle/>
          <a:p>
            <a:pPr algn="ctr"/>
            <a:r>
              <a:rPr lang="en-US" sz="1400" b="1" dirty="0"/>
              <a:t>Emergency Management Department </a:t>
            </a:r>
          </a:p>
        </p:txBody>
      </p:sp>
      <p:sp>
        <p:nvSpPr>
          <p:cNvPr id="21" name="Rectangle 20">
            <a:extLst>
              <a:ext uri="{FF2B5EF4-FFF2-40B4-BE49-F238E27FC236}">
                <a16:creationId xmlns:a16="http://schemas.microsoft.com/office/drawing/2014/main" id="{8CB48B0C-E9EA-4D2D-9486-A1EAFEC4C033}"/>
              </a:ext>
            </a:extLst>
          </p:cNvPr>
          <p:cNvSpPr/>
          <p:nvPr/>
        </p:nvSpPr>
        <p:spPr>
          <a:xfrm>
            <a:off x="4993816" y="6912555"/>
            <a:ext cx="4550594" cy="835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rgbClr val="008A52"/>
                </a:solidFill>
              </a:rPr>
              <a:t>ESF 15 </a:t>
            </a:r>
            <a:r>
              <a:rPr lang="en-US" sz="2400" b="1" dirty="0">
                <a:solidFill>
                  <a:schemeClr val="tx1">
                    <a:lumMod val="65000"/>
                    <a:lumOff val="35000"/>
                  </a:schemeClr>
                </a:solidFill>
              </a:rPr>
              <a:t>– Public Information</a:t>
            </a:r>
          </a:p>
        </p:txBody>
      </p:sp>
      <p:grpSp>
        <p:nvGrpSpPr>
          <p:cNvPr id="19" name="Group 18">
            <a:extLst>
              <a:ext uri="{FF2B5EF4-FFF2-40B4-BE49-F238E27FC236}">
                <a16:creationId xmlns:a16="http://schemas.microsoft.com/office/drawing/2014/main" id="{EEAF4AC3-7B38-4AEE-95F9-005806E24A58}"/>
              </a:ext>
            </a:extLst>
          </p:cNvPr>
          <p:cNvGrpSpPr/>
          <p:nvPr/>
        </p:nvGrpSpPr>
        <p:grpSpPr>
          <a:xfrm>
            <a:off x="488333" y="256972"/>
            <a:ext cx="1341504" cy="1156469"/>
            <a:chOff x="3573649" y="5796285"/>
            <a:chExt cx="1341504" cy="1156469"/>
          </a:xfrm>
        </p:grpSpPr>
        <p:sp>
          <p:nvSpPr>
            <p:cNvPr id="23" name="Hexagon 22">
              <a:extLst>
                <a:ext uri="{FF2B5EF4-FFF2-40B4-BE49-F238E27FC236}">
                  <a16:creationId xmlns:a16="http://schemas.microsoft.com/office/drawing/2014/main" id="{F7D72CB6-0BFA-49F1-A41C-69028092DD9A}"/>
                </a:ext>
              </a:extLst>
            </p:cNvPr>
            <p:cNvSpPr/>
            <p:nvPr/>
          </p:nvSpPr>
          <p:spPr>
            <a:xfrm>
              <a:off x="3573649" y="5796285"/>
              <a:ext cx="1341504" cy="1156469"/>
            </a:xfrm>
            <a:prstGeom prst="hexagon">
              <a:avLst/>
            </a:prstGeom>
            <a:solidFill>
              <a:srgbClr val="008A52"/>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24" name="Picture 28">
              <a:extLst>
                <a:ext uri="{FF2B5EF4-FFF2-40B4-BE49-F238E27FC236}">
                  <a16:creationId xmlns:a16="http://schemas.microsoft.com/office/drawing/2014/main" id="{7675AAFF-DECB-49F4-A8F9-24184F8896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8306" y="5838753"/>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25" name="TextBox 24">
            <a:extLst>
              <a:ext uri="{FF2B5EF4-FFF2-40B4-BE49-F238E27FC236}">
                <a16:creationId xmlns:a16="http://schemas.microsoft.com/office/drawing/2014/main" id="{A69C8718-8FAC-437E-B1FA-B21A52945821}"/>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948393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ESF-16 describes how the County will coordinate with community and faith-based organizations to effectively coordinate the activities/management of established volunteers and solicited donations, and to manage unaffiliated volunteers, and unsolicited donations.</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911601"/>
            <a:ext cx="9093474" cy="3698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ESF-16.</a:t>
            </a:r>
          </a:p>
          <a:p>
            <a:pPr marL="171450" indent="-171450">
              <a:buFont typeface="Wingdings" panose="05000000000000000000" pitchFamily="2" charset="2"/>
              <a:buChar char="§"/>
            </a:pPr>
            <a:r>
              <a:rPr lang="en-US" sz="1175" dirty="0">
                <a:solidFill>
                  <a:schemeClr val="tx1"/>
                </a:solidFill>
              </a:rPr>
              <a:t>Facilitate collaborative planning to ensure the County’s capability to support ESF-16 activities. </a:t>
            </a:r>
          </a:p>
          <a:p>
            <a:pPr marL="171450" indent="-171450">
              <a:buFont typeface="Wingdings" panose="05000000000000000000" pitchFamily="2" charset="2"/>
              <a:buChar char="§"/>
            </a:pPr>
            <a:r>
              <a:rPr lang="en-US" sz="1175" dirty="0">
                <a:solidFill>
                  <a:schemeClr val="tx1"/>
                </a:solidFill>
              </a:rPr>
              <a:t>Develop and maintain a Volunteers and Donations Plan for the County, including:</a:t>
            </a:r>
          </a:p>
          <a:p>
            <a:pPr marL="628650" lvl="1" indent="-171450">
              <a:buFont typeface="Wingdings" panose="05000000000000000000" pitchFamily="2" charset="2"/>
              <a:buChar char="§"/>
            </a:pPr>
            <a:r>
              <a:rPr lang="en-US" sz="1175" dirty="0">
                <a:solidFill>
                  <a:schemeClr val="tx1"/>
                </a:solidFill>
              </a:rPr>
              <a:t>Spontaneous/unaffiliated volunteers</a:t>
            </a:r>
          </a:p>
          <a:p>
            <a:pPr marL="628650" lvl="1" indent="-171450">
              <a:buFont typeface="Wingdings" panose="05000000000000000000" pitchFamily="2" charset="2"/>
              <a:buChar char="§"/>
            </a:pPr>
            <a:r>
              <a:rPr lang="en-US" sz="1175" dirty="0">
                <a:solidFill>
                  <a:schemeClr val="tx1"/>
                </a:solidFill>
              </a:rPr>
              <a:t>Unsolicited donations (physical and monetary)</a:t>
            </a:r>
          </a:p>
          <a:p>
            <a:pPr marL="628650" lvl="1" indent="-171450">
              <a:buFont typeface="Wingdings" panose="05000000000000000000" pitchFamily="2" charset="2"/>
              <a:buChar char="§"/>
            </a:pPr>
            <a:r>
              <a:rPr lang="en-US" sz="1175" dirty="0">
                <a:solidFill>
                  <a:schemeClr val="tx1"/>
                </a:solidFill>
              </a:rPr>
              <a:t>Coordinating with community and faith-based partners</a:t>
            </a:r>
          </a:p>
          <a:p>
            <a:pPr marL="171450" indent="-171450">
              <a:buFont typeface="Wingdings" panose="05000000000000000000" pitchFamily="2" charset="2"/>
              <a:buChar char="§"/>
            </a:pPr>
            <a:r>
              <a:rPr lang="en-US" sz="1175" dirty="0">
                <a:solidFill>
                  <a:schemeClr val="tx1"/>
                </a:solidFill>
              </a:rPr>
              <a:t>Ensure that staff are identified and adequately trained to fulfill the finance function in the County EOC, include tracking of volunteers and donations.</a:t>
            </a:r>
          </a:p>
          <a:p>
            <a:pPr marL="171450" indent="-171450">
              <a:buFont typeface="Wingdings" panose="05000000000000000000" pitchFamily="2" charset="2"/>
              <a:buChar char="§"/>
            </a:pPr>
            <a:r>
              <a:rPr lang="en-US" sz="1175" dirty="0">
                <a:solidFill>
                  <a:schemeClr val="tx1"/>
                </a:solidFill>
              </a:rPr>
              <a:t>Coordinate with citizen emergency preparedness organizations, such as the American Red Cross, Community Emergency Response Team, Medical Reserve Corps, and Citizen Corps to recruit, train, and equip numerous disaster relief volunteers.</a:t>
            </a:r>
          </a:p>
          <a:p>
            <a:pPr marL="171450" indent="-171450">
              <a:buFont typeface="Wingdings" panose="05000000000000000000" pitchFamily="2" charset="2"/>
              <a:buChar char="§"/>
            </a:pPr>
            <a:r>
              <a:rPr lang="en-US" sz="1175" dirty="0">
                <a:solidFill>
                  <a:schemeClr val="tx1"/>
                </a:solidFill>
              </a:rPr>
              <a:t>Establish financial protocols to manage monetary donations.</a:t>
            </a:r>
          </a:p>
          <a:p>
            <a:pPr marL="171450" indent="-171450">
              <a:buFont typeface="Wingdings" panose="05000000000000000000" pitchFamily="2" charset="2"/>
              <a:buChar char="§"/>
            </a:pPr>
            <a:r>
              <a:rPr lang="en-US" sz="1175" dirty="0">
                <a:solidFill>
                  <a:schemeClr val="tx1"/>
                </a:solidFill>
              </a:rPr>
              <a:t>Establish protocols for credentialing and tracking volunteers.</a:t>
            </a:r>
          </a:p>
          <a:p>
            <a:pPr marL="171450" indent="-171450">
              <a:buFont typeface="Wingdings" panose="05000000000000000000" pitchFamily="2" charset="2"/>
              <a:buChar char="§"/>
            </a:pPr>
            <a:r>
              <a:rPr lang="en-US" sz="1175" dirty="0">
                <a:solidFill>
                  <a:schemeClr val="tx1"/>
                </a:solidFill>
              </a:rPr>
              <a:t>Provide advice regarding the legal implications and liability issues arising from volunteer and donations management.</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Coordinate with the EOC Planning Section to identify unmet needs.</a:t>
            </a:r>
          </a:p>
          <a:p>
            <a:pPr marL="171450" indent="-171450">
              <a:buFont typeface="Wingdings" panose="05000000000000000000" pitchFamily="2" charset="2"/>
              <a:buChar char="§"/>
            </a:pPr>
            <a:r>
              <a:rPr lang="en-US" sz="1175" dirty="0">
                <a:solidFill>
                  <a:schemeClr val="tx1"/>
                </a:solidFill>
              </a:rPr>
              <a:t>Designate a Volunteer Manager to establish a volunteer reception center/facility to receive, register, and refer for all volunteers.</a:t>
            </a:r>
          </a:p>
          <a:p>
            <a:pPr marL="171450" indent="-171450">
              <a:buFont typeface="Wingdings" panose="05000000000000000000" pitchFamily="2" charset="2"/>
              <a:buChar char="§"/>
            </a:pPr>
            <a:r>
              <a:rPr lang="en-US" sz="1175" dirty="0">
                <a:solidFill>
                  <a:schemeClr val="tx1"/>
                </a:solidFill>
              </a:rPr>
              <a:t>Designate a Donations Manager to establish donations reception points/staging areas.</a:t>
            </a:r>
          </a:p>
          <a:p>
            <a:pPr marL="171450" indent="-171450">
              <a:buFont typeface="Wingdings" panose="05000000000000000000" pitchFamily="2" charset="2"/>
              <a:buChar char="§"/>
            </a:pPr>
            <a:r>
              <a:rPr lang="en-US" sz="1175" dirty="0">
                <a:solidFill>
                  <a:schemeClr val="tx1"/>
                </a:solidFill>
              </a:rPr>
              <a:t>Coordinate with community and faith-based partners to facilitate the matching of volunteers with unmet needs and distributing donated relief supplies.</a:t>
            </a:r>
          </a:p>
          <a:p>
            <a:pPr marL="171450" indent="-171450">
              <a:buFont typeface="Wingdings" panose="05000000000000000000" pitchFamily="2" charset="2"/>
              <a:buChar char="§"/>
            </a:pPr>
            <a:r>
              <a:rPr lang="en-US" sz="1175" dirty="0">
                <a:solidFill>
                  <a:schemeClr val="tx1"/>
                </a:solidFill>
              </a:rPr>
              <a:t>The Public Information Officer will send the public instructions for volunteering and/or donating through the County.</a:t>
            </a: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Coordinate with other involved units of government and ensure that the public is informed of recovery operations in progress through the news media.</a:t>
            </a:r>
          </a:p>
          <a:p>
            <a:pPr marL="171450" indent="-171450">
              <a:buFont typeface="Wingdings" panose="05000000000000000000" pitchFamily="2" charset="2"/>
              <a:buChar char="§"/>
            </a:pPr>
            <a:r>
              <a:rPr lang="en-US" sz="1175" dirty="0">
                <a:solidFill>
                  <a:schemeClr val="tx1"/>
                </a:solidFill>
              </a:rPr>
              <a:t>Mange the receipt of unsolicited and/or undesignated monetary donations according to County, State, and federal regulations.</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Participate in the hazard/vulnerability identification and analysis process.</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7"/>
            <a:ext cx="4542879" cy="6028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Sheriff’s Office</a:t>
            </a:r>
          </a:p>
        </p:txBody>
      </p:sp>
      <p:sp>
        <p:nvSpPr>
          <p:cNvPr id="3" name="TextBox 2">
            <a:extLst>
              <a:ext uri="{FF2B5EF4-FFF2-40B4-BE49-F238E27FC236}">
                <a16:creationId xmlns:a16="http://schemas.microsoft.com/office/drawing/2014/main" id="{24C6AF37-556D-43CD-8119-E1D0B36FAE49}"/>
              </a:ext>
            </a:extLst>
          </p:cNvPr>
          <p:cNvSpPr txBox="1"/>
          <p:nvPr/>
        </p:nvSpPr>
        <p:spPr>
          <a:xfrm>
            <a:off x="8317049" y="685968"/>
            <a:ext cx="1501398" cy="738664"/>
          </a:xfrm>
          <a:prstGeom prst="rect">
            <a:avLst/>
          </a:prstGeom>
          <a:noFill/>
        </p:spPr>
        <p:txBody>
          <a:bodyPr wrap="square" rtlCol="0">
            <a:spAutoFit/>
          </a:bodyPr>
          <a:lstStyle/>
          <a:p>
            <a:pPr algn="ctr"/>
            <a:r>
              <a:rPr lang="en-US" sz="1400" b="1" dirty="0"/>
              <a:t>Family and Community Outreach </a:t>
            </a:r>
          </a:p>
        </p:txBody>
      </p:sp>
      <p:sp>
        <p:nvSpPr>
          <p:cNvPr id="21" name="Rectangle 20">
            <a:extLst>
              <a:ext uri="{FF2B5EF4-FFF2-40B4-BE49-F238E27FC236}">
                <a16:creationId xmlns:a16="http://schemas.microsoft.com/office/drawing/2014/main" id="{8CB48B0C-E9EA-4D2D-9486-A1EAFEC4C033}"/>
              </a:ext>
            </a:extLst>
          </p:cNvPr>
          <p:cNvSpPr/>
          <p:nvPr/>
        </p:nvSpPr>
        <p:spPr>
          <a:xfrm>
            <a:off x="4993816" y="6912555"/>
            <a:ext cx="4550594" cy="6028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rgbClr val="996633"/>
                </a:solidFill>
              </a:rPr>
              <a:t>ESF 16 </a:t>
            </a:r>
            <a:r>
              <a:rPr lang="en-US" sz="2400" b="1" dirty="0">
                <a:solidFill>
                  <a:schemeClr val="tx1">
                    <a:lumMod val="65000"/>
                    <a:lumOff val="35000"/>
                  </a:schemeClr>
                </a:solidFill>
              </a:rPr>
              <a:t>– Volunteers and Donations</a:t>
            </a:r>
          </a:p>
        </p:txBody>
      </p:sp>
      <p:sp>
        <p:nvSpPr>
          <p:cNvPr id="25" name="TextBox 24">
            <a:extLst>
              <a:ext uri="{FF2B5EF4-FFF2-40B4-BE49-F238E27FC236}">
                <a16:creationId xmlns:a16="http://schemas.microsoft.com/office/drawing/2014/main" id="{A69C8718-8FAC-437E-B1FA-B21A52945821}"/>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grpSp>
        <p:nvGrpSpPr>
          <p:cNvPr id="17" name="Group 16">
            <a:extLst>
              <a:ext uri="{FF2B5EF4-FFF2-40B4-BE49-F238E27FC236}">
                <a16:creationId xmlns:a16="http://schemas.microsoft.com/office/drawing/2014/main" id="{330124CE-94A0-4ED1-9238-0D1B9CD07200}"/>
              </a:ext>
            </a:extLst>
          </p:cNvPr>
          <p:cNvGrpSpPr/>
          <p:nvPr/>
        </p:nvGrpSpPr>
        <p:grpSpPr>
          <a:xfrm>
            <a:off x="488333" y="256972"/>
            <a:ext cx="1341504" cy="1156469"/>
            <a:chOff x="5125054" y="5796285"/>
            <a:chExt cx="1341504" cy="1156469"/>
          </a:xfrm>
        </p:grpSpPr>
        <p:sp>
          <p:nvSpPr>
            <p:cNvPr id="18" name="Hexagon 17">
              <a:extLst>
                <a:ext uri="{FF2B5EF4-FFF2-40B4-BE49-F238E27FC236}">
                  <a16:creationId xmlns:a16="http://schemas.microsoft.com/office/drawing/2014/main" id="{05BEC85D-70BD-4102-9678-E830C17FA3DC}"/>
                </a:ext>
              </a:extLst>
            </p:cNvPr>
            <p:cNvSpPr/>
            <p:nvPr/>
          </p:nvSpPr>
          <p:spPr>
            <a:xfrm>
              <a:off x="5125054" y="5796285"/>
              <a:ext cx="1341504" cy="1156469"/>
            </a:xfrm>
            <a:prstGeom prst="hexagon">
              <a:avLst/>
            </a:prstGeom>
            <a:solidFill>
              <a:srgbClr val="996633"/>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20" name="Picture 30">
              <a:extLst>
                <a:ext uri="{FF2B5EF4-FFF2-40B4-BE49-F238E27FC236}">
                  <a16:creationId xmlns:a16="http://schemas.microsoft.com/office/drawing/2014/main" id="{BBE8484A-3139-4887-82D3-7EAFDFC6B4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0632" y="5831902"/>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85535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ESF-17 describes how the County will coordinate response to a cyber or an infrastructure technological security breach from an organized cyberattack, a natural hazard ,or other incidents capable of causing a technological security risk to critical information, infrastructure, or assets.</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911601"/>
            <a:ext cx="9093474" cy="3698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standard operating procedures, checklists, and other job aids for ESF-17.</a:t>
            </a:r>
          </a:p>
          <a:p>
            <a:pPr marL="171450" indent="-171450">
              <a:buFont typeface="Wingdings" panose="05000000000000000000" pitchFamily="2" charset="2"/>
              <a:buChar char="§"/>
            </a:pPr>
            <a:r>
              <a:rPr lang="en-US" sz="1175" dirty="0">
                <a:solidFill>
                  <a:schemeClr val="tx1"/>
                </a:solidFill>
              </a:rPr>
              <a:t>Conduct situational assessments of emerging security and infrastructure technological security threats and internal vulnerabilities.</a:t>
            </a:r>
          </a:p>
          <a:p>
            <a:pPr marL="171450" indent="-171450">
              <a:buFont typeface="Wingdings" panose="05000000000000000000" pitchFamily="2" charset="2"/>
              <a:buChar char="§"/>
            </a:pPr>
            <a:r>
              <a:rPr lang="en-US" sz="1175" dirty="0">
                <a:solidFill>
                  <a:schemeClr val="tx1"/>
                </a:solidFill>
              </a:rPr>
              <a:t>Identify additional resources or capabilities required to protect against or respond to new or emerging security and infrastructure technological security threats or improve the ability to address existing threats.</a:t>
            </a:r>
          </a:p>
          <a:p>
            <a:pPr marL="171450" indent="-171450">
              <a:buFont typeface="Wingdings" panose="05000000000000000000" pitchFamily="2" charset="2"/>
              <a:buChar char="§"/>
            </a:pPr>
            <a:r>
              <a:rPr lang="en-US" sz="1175" dirty="0">
                <a:solidFill>
                  <a:schemeClr val="tx1"/>
                </a:solidFill>
              </a:rPr>
              <a:t>Prioritize and complete measures to reduce the risk of a security and infrastructure technological security incident.</a:t>
            </a:r>
          </a:p>
          <a:p>
            <a:pPr marL="171450" indent="-171450">
              <a:buFont typeface="Wingdings" panose="05000000000000000000" pitchFamily="2" charset="2"/>
              <a:buChar char="§"/>
            </a:pPr>
            <a:r>
              <a:rPr lang="en-US" sz="1175" dirty="0">
                <a:solidFill>
                  <a:schemeClr val="tx1"/>
                </a:solidFill>
              </a:rPr>
              <a:t>Ensure procedures are in place to quickly notify and communicate with primary and secondary points of contact for each supporting agency and any other personnel who may support ESF-17.</a:t>
            </a:r>
          </a:p>
          <a:p>
            <a:pPr marL="171450" indent="-171450">
              <a:buFont typeface="Wingdings" panose="05000000000000000000" pitchFamily="2" charset="2"/>
              <a:buChar char="§"/>
            </a:pPr>
            <a:r>
              <a:rPr lang="en-US" sz="1175" dirty="0">
                <a:solidFill>
                  <a:schemeClr val="tx1"/>
                </a:solidFill>
              </a:rPr>
              <a:t>Share signs and reports of potential threats.</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Provide situational updates to the County EOC as required to maintain situational awareness and establish a common operating picture.</a:t>
            </a:r>
          </a:p>
          <a:p>
            <a:pPr marL="171450" indent="-171450">
              <a:buFont typeface="Wingdings" panose="05000000000000000000" pitchFamily="2" charset="2"/>
              <a:buChar char="§"/>
            </a:pPr>
            <a:r>
              <a:rPr lang="en-US" sz="1175" dirty="0">
                <a:solidFill>
                  <a:schemeClr val="tx1"/>
                </a:solidFill>
              </a:rPr>
              <a:t>Provide response support for security and infrastructure technological security incidents and identify immediate corrective actions to contain damage, minimize further risk, and preserve evidence.</a:t>
            </a:r>
          </a:p>
          <a:p>
            <a:pPr marL="171450" indent="-171450">
              <a:buFont typeface="Wingdings" panose="05000000000000000000" pitchFamily="2" charset="2"/>
              <a:buChar char="§"/>
            </a:pPr>
            <a:r>
              <a:rPr lang="en-US" sz="1175" dirty="0">
                <a:solidFill>
                  <a:schemeClr val="tx1"/>
                </a:solidFill>
              </a:rPr>
              <a:t>Request support through local mutual aid agreements, contracts, or the State Emergency Operations Center (EOC).</a:t>
            </a:r>
          </a:p>
          <a:p>
            <a:pPr marL="171450" indent="-171450">
              <a:buFont typeface="Wingdings" panose="05000000000000000000" pitchFamily="2" charset="2"/>
              <a:buChar char="§"/>
            </a:pPr>
            <a:r>
              <a:rPr lang="en-US" sz="1175" dirty="0">
                <a:solidFill>
                  <a:schemeClr val="tx1"/>
                </a:solidFill>
              </a:rPr>
              <a:t>Manage mission assignments in coordination with supporting agencies.</a:t>
            </a:r>
          </a:p>
          <a:p>
            <a:pPr marL="171450" indent="-171450">
              <a:buFont typeface="Wingdings" panose="05000000000000000000" pitchFamily="2" charset="2"/>
              <a:buChar char="§"/>
            </a:pPr>
            <a:r>
              <a:rPr lang="en-US" sz="1175" dirty="0">
                <a:solidFill>
                  <a:schemeClr val="tx1"/>
                </a:solidFill>
              </a:rPr>
              <a:t>Track the use of resources for security and infrastructure technological security incident response through the EOC Finance Section.</a:t>
            </a: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Restore any capabilities or data lost as the result of a security and infrastructure technological security incident.</a:t>
            </a:r>
          </a:p>
          <a:p>
            <a:pPr marL="171450" indent="-171450">
              <a:buFont typeface="Wingdings" panose="05000000000000000000" pitchFamily="2" charset="2"/>
              <a:buChar char="§"/>
            </a:pPr>
            <a:r>
              <a:rPr lang="en-US" sz="1175" dirty="0">
                <a:solidFill>
                  <a:schemeClr val="tx1"/>
                </a:solidFill>
              </a:rPr>
              <a:t>Coordinate replacement and restoration of damaged or destroyed equipment/technology and infrastructure.</a:t>
            </a:r>
          </a:p>
          <a:p>
            <a:pPr marL="171450" indent="-171450">
              <a:buFont typeface="Wingdings" panose="05000000000000000000" pitchFamily="2" charset="2"/>
              <a:buChar char="§"/>
            </a:pPr>
            <a:r>
              <a:rPr lang="en-US" sz="1175" dirty="0">
                <a:solidFill>
                  <a:schemeClr val="tx1"/>
                </a:solidFill>
              </a:rPr>
              <a:t>Demobilize response activities.</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Participate in the hazard/vulnerability identification and analysis process.</a:t>
            </a:r>
          </a:p>
          <a:p>
            <a:pPr marL="285750" indent="-285750">
              <a:buFont typeface="Wingdings" panose="05000000000000000000" pitchFamily="2" charset="2"/>
              <a:buChar char="§"/>
            </a:pPr>
            <a:r>
              <a:rPr lang="en-US" sz="1175" dirty="0">
                <a:solidFill>
                  <a:schemeClr val="tx1"/>
                </a:solidFill>
              </a:rPr>
              <a:t>Maintain awareness of the locations of sensitive data and protection strategies, including encryption and monitoring.</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6"/>
            <a:ext cx="4542879" cy="835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p:txBody>
      </p:sp>
      <p:sp>
        <p:nvSpPr>
          <p:cNvPr id="3" name="TextBox 2">
            <a:extLst>
              <a:ext uri="{FF2B5EF4-FFF2-40B4-BE49-F238E27FC236}">
                <a16:creationId xmlns:a16="http://schemas.microsoft.com/office/drawing/2014/main" id="{24C6AF37-556D-43CD-8119-E1D0B36FAE49}"/>
              </a:ext>
            </a:extLst>
          </p:cNvPr>
          <p:cNvSpPr txBox="1"/>
          <p:nvPr/>
        </p:nvSpPr>
        <p:spPr>
          <a:xfrm>
            <a:off x="8317049" y="685968"/>
            <a:ext cx="1501398" cy="738664"/>
          </a:xfrm>
          <a:prstGeom prst="rect">
            <a:avLst/>
          </a:prstGeom>
          <a:noFill/>
        </p:spPr>
        <p:txBody>
          <a:bodyPr wrap="square" rtlCol="0">
            <a:spAutoFit/>
          </a:bodyPr>
          <a:lstStyle/>
          <a:p>
            <a:pPr algn="ctr"/>
            <a:r>
              <a:rPr lang="en-US" sz="1400" b="1" dirty="0"/>
              <a:t>Information Services Department </a:t>
            </a:r>
          </a:p>
        </p:txBody>
      </p:sp>
      <p:sp>
        <p:nvSpPr>
          <p:cNvPr id="21" name="Rectangle 20">
            <a:extLst>
              <a:ext uri="{FF2B5EF4-FFF2-40B4-BE49-F238E27FC236}">
                <a16:creationId xmlns:a16="http://schemas.microsoft.com/office/drawing/2014/main" id="{8CB48B0C-E9EA-4D2D-9486-A1EAFEC4C033}"/>
              </a:ext>
            </a:extLst>
          </p:cNvPr>
          <p:cNvSpPr/>
          <p:nvPr/>
        </p:nvSpPr>
        <p:spPr>
          <a:xfrm>
            <a:off x="4993816" y="6912555"/>
            <a:ext cx="4550594" cy="835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Administrative Services</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bg2">
                    <a:lumMod val="50000"/>
                  </a:schemeClr>
                </a:solidFill>
              </a:rPr>
              <a:t>ESF 17 </a:t>
            </a:r>
            <a:r>
              <a:rPr lang="en-US" sz="2400" b="1" dirty="0">
                <a:solidFill>
                  <a:schemeClr val="tx1">
                    <a:lumMod val="65000"/>
                    <a:lumOff val="35000"/>
                  </a:schemeClr>
                </a:solidFill>
              </a:rPr>
              <a:t>– Cyber and Infrastructure Security</a:t>
            </a:r>
          </a:p>
        </p:txBody>
      </p:sp>
      <p:sp>
        <p:nvSpPr>
          <p:cNvPr id="25" name="TextBox 24">
            <a:extLst>
              <a:ext uri="{FF2B5EF4-FFF2-40B4-BE49-F238E27FC236}">
                <a16:creationId xmlns:a16="http://schemas.microsoft.com/office/drawing/2014/main" id="{A69C8718-8FAC-437E-B1FA-B21A52945821}"/>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grpSp>
        <p:nvGrpSpPr>
          <p:cNvPr id="26" name="Group 25">
            <a:extLst>
              <a:ext uri="{FF2B5EF4-FFF2-40B4-BE49-F238E27FC236}">
                <a16:creationId xmlns:a16="http://schemas.microsoft.com/office/drawing/2014/main" id="{35952051-E78E-4363-A7ED-2C5BF39DEC5F}"/>
              </a:ext>
            </a:extLst>
          </p:cNvPr>
          <p:cNvGrpSpPr/>
          <p:nvPr/>
        </p:nvGrpSpPr>
        <p:grpSpPr>
          <a:xfrm>
            <a:off x="488333" y="255124"/>
            <a:ext cx="1341504" cy="1156469"/>
            <a:chOff x="6669607" y="5793636"/>
            <a:chExt cx="1341504" cy="1156469"/>
          </a:xfrm>
        </p:grpSpPr>
        <p:sp>
          <p:nvSpPr>
            <p:cNvPr id="27" name="Hexagon 26">
              <a:extLst>
                <a:ext uri="{FF2B5EF4-FFF2-40B4-BE49-F238E27FC236}">
                  <a16:creationId xmlns:a16="http://schemas.microsoft.com/office/drawing/2014/main" id="{F1B1E207-4BA0-45D4-9D48-0E649BBBA9AF}"/>
                </a:ext>
              </a:extLst>
            </p:cNvPr>
            <p:cNvSpPr/>
            <p:nvPr/>
          </p:nvSpPr>
          <p:spPr>
            <a:xfrm>
              <a:off x="6669607" y="5793636"/>
              <a:ext cx="1341504" cy="1156469"/>
            </a:xfrm>
            <a:prstGeom prst="hexagon">
              <a:avLst/>
            </a:prstGeom>
            <a:solidFill>
              <a:schemeClr val="bg2">
                <a:lumMod val="50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28" name="Picture 32" descr="Satellite">
              <a:extLst>
                <a:ext uri="{FF2B5EF4-FFF2-40B4-BE49-F238E27FC236}">
                  <a16:creationId xmlns:a16="http://schemas.microsoft.com/office/drawing/2014/main" id="{3CC3B36C-EB30-4DB0-BA63-4C48EAEEB6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6616" y="5937064"/>
              <a:ext cx="914400" cy="9144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23949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276999"/>
          </a:xfrm>
          <a:prstGeom prst="rect">
            <a:avLst/>
          </a:prstGeom>
          <a:noFill/>
        </p:spPr>
        <p:txBody>
          <a:bodyPr wrap="square" rtlCol="0">
            <a:spAutoFit/>
          </a:bodyPr>
          <a:lstStyle/>
          <a:p>
            <a:r>
              <a:rPr lang="en-US" sz="1200" dirty="0"/>
              <a:t>ESF-18 is intended to create awareness regarding the state’s coordination of military support to civil authorities in times of emergency.</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911601"/>
            <a:ext cx="9093474" cy="3698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standard operating procedures for ESF-18.</a:t>
            </a:r>
          </a:p>
          <a:p>
            <a:pPr marL="171450" indent="-171450">
              <a:buFont typeface="Wingdings" panose="05000000000000000000" pitchFamily="2" charset="2"/>
              <a:buChar char="§"/>
            </a:pPr>
            <a:r>
              <a:rPr lang="en-US" sz="1175" dirty="0">
                <a:solidFill>
                  <a:schemeClr val="tx1"/>
                </a:solidFill>
              </a:rPr>
              <a:t>Participate in ESF-18 trainings and exercises with the Oregon Military Department as available.</a:t>
            </a:r>
          </a:p>
          <a:p>
            <a:pPr marL="171450" indent="-171450">
              <a:buFont typeface="Wingdings" panose="05000000000000000000" pitchFamily="2" charset="2"/>
              <a:buChar char="§"/>
            </a:pPr>
            <a:r>
              <a:rPr lang="en-US" sz="1175" dirty="0">
                <a:solidFill>
                  <a:schemeClr val="tx1"/>
                </a:solidFill>
              </a:rPr>
              <a:t>Maintain the operational capacity of the County Emergency Operations Center (EOC) to support the integration, direction, and control of the Oregon National Guard during emergency response operations.</a:t>
            </a:r>
          </a:p>
          <a:p>
            <a:endParaRPr lang="en-US" sz="1175" b="1" dirty="0">
              <a:solidFill>
                <a:schemeClr val="tx1"/>
              </a:solidFill>
            </a:endParaRPr>
          </a:p>
          <a:p>
            <a:endParaRPr lang="en-US" sz="1175" b="1" dirty="0">
              <a:solidFill>
                <a:schemeClr val="tx1"/>
              </a:solidFill>
            </a:endParaRPr>
          </a:p>
          <a:p>
            <a:endParaRPr lang="en-US" sz="1175" b="1" dirty="0">
              <a:solidFill>
                <a:schemeClr val="tx1"/>
              </a:solidFill>
            </a:endParaRPr>
          </a:p>
          <a:p>
            <a:endParaRPr lang="en-US" sz="1175" b="1" dirty="0">
              <a:solidFill>
                <a:schemeClr val="tx1"/>
              </a:solidFill>
            </a:endParaRPr>
          </a:p>
          <a:p>
            <a:endParaRPr lang="en-US" sz="1175" b="1" dirty="0">
              <a:solidFill>
                <a:schemeClr val="tx1"/>
              </a:solidFill>
            </a:endParaRPr>
          </a:p>
          <a:p>
            <a:endParaRPr lang="en-US" sz="1175" b="1" dirty="0">
              <a:solidFill>
                <a:schemeClr val="tx1"/>
              </a:solidFill>
            </a:endParaRPr>
          </a:p>
          <a:p>
            <a:endParaRPr lang="en-US" sz="1175" b="1" dirty="0">
              <a:solidFill>
                <a:schemeClr val="tx1"/>
              </a:solidFill>
            </a:endParaRPr>
          </a:p>
          <a:p>
            <a:endParaRPr lang="en-US" sz="1175" b="1" dirty="0">
              <a:solidFill>
                <a:schemeClr val="tx1"/>
              </a:solidFill>
            </a:endParaRPr>
          </a:p>
          <a:p>
            <a:r>
              <a:rPr lang="en-US" sz="1175" b="1" dirty="0">
                <a:solidFill>
                  <a:schemeClr val="tx1"/>
                </a:solidFill>
              </a:rPr>
              <a:t>Response</a:t>
            </a:r>
          </a:p>
          <a:p>
            <a:pPr marL="171450" indent="-171450">
              <a:buFont typeface="Wingdings" panose="05000000000000000000" pitchFamily="2" charset="2"/>
              <a:buChar char="§"/>
            </a:pPr>
            <a:r>
              <a:rPr lang="en-US" sz="1175" dirty="0">
                <a:solidFill>
                  <a:schemeClr val="tx1"/>
                </a:solidFill>
              </a:rPr>
              <a:t>Provide a representative to the County Emergency Operations Center (EOC), when requested, to support ESF-18 activities.</a:t>
            </a:r>
          </a:p>
          <a:p>
            <a:pPr marL="171450" indent="-171450">
              <a:buFont typeface="Wingdings" panose="05000000000000000000" pitchFamily="2" charset="2"/>
              <a:buChar char="§"/>
            </a:pPr>
            <a:r>
              <a:rPr lang="en-US" sz="1175" dirty="0">
                <a:solidFill>
                  <a:schemeClr val="tx1"/>
                </a:solidFill>
              </a:rPr>
              <a:t>Coordinate with the EOC Planning Section to determine the operational status and posture of National Guard assets.</a:t>
            </a:r>
          </a:p>
          <a:p>
            <a:pPr marL="171450" indent="-171450">
              <a:buFont typeface="Wingdings" panose="05000000000000000000" pitchFamily="2" charset="2"/>
              <a:buChar char="§"/>
            </a:pPr>
            <a:r>
              <a:rPr lang="en-US" sz="1175" dirty="0">
                <a:solidFill>
                  <a:schemeClr val="tx1"/>
                </a:solidFill>
              </a:rPr>
              <a:t>Request support for military activities through the State Emergency Coordination Center.</a:t>
            </a:r>
          </a:p>
          <a:p>
            <a:pPr marL="171450" indent="-171450">
              <a:buFont typeface="Wingdings" panose="05000000000000000000" pitchFamily="2" charset="2"/>
              <a:buChar char="§"/>
            </a:pPr>
            <a:r>
              <a:rPr lang="en-US" sz="1175" dirty="0">
                <a:solidFill>
                  <a:schemeClr val="tx1"/>
                </a:solidFill>
              </a:rPr>
              <a:t>Oregon Military Department to Work in coordination with local emergency management and other local level officials to maintain local level operational control of incident response activities.</a:t>
            </a:r>
          </a:p>
          <a:p>
            <a:pPr>
              <a:spcBef>
                <a:spcPts val="600"/>
              </a:spcBef>
              <a:spcAft>
                <a:spcPts val="600"/>
              </a:spcAft>
            </a:pPr>
            <a:endParaRPr lang="en-US" sz="1175" b="1" dirty="0">
              <a:solidFill>
                <a:schemeClr val="tx1"/>
              </a:solidFill>
            </a:endParaRPr>
          </a:p>
          <a:p>
            <a:pPr>
              <a:spcBef>
                <a:spcPts val="600"/>
              </a:spcBef>
              <a:spcAft>
                <a:spcPts val="600"/>
              </a:spcAft>
            </a:pPr>
            <a:endParaRPr lang="en-US" sz="1175" b="1" dirty="0">
              <a:solidFill>
                <a:schemeClr val="tx1"/>
              </a:solidFill>
            </a:endParaRPr>
          </a:p>
          <a:p>
            <a:pPr>
              <a:spcBef>
                <a:spcPts val="600"/>
              </a:spcBef>
              <a:spcAft>
                <a:spcPts val="600"/>
              </a:spcAft>
            </a:pPr>
            <a:endParaRPr lang="en-US" sz="1175" b="1" dirty="0">
              <a:solidFill>
                <a:schemeClr val="tx1"/>
              </a:solidFill>
            </a:endParaRPr>
          </a:p>
          <a:p>
            <a:pPr>
              <a:spcBef>
                <a:spcPts val="600"/>
              </a:spcBef>
              <a:spcAft>
                <a:spcPts val="600"/>
              </a:spcAft>
            </a:pPr>
            <a:r>
              <a:rPr lang="en-US" sz="1175" b="1" dirty="0">
                <a:solidFill>
                  <a:schemeClr val="tx1"/>
                </a:solidFill>
              </a:rPr>
              <a:t>Recovery</a:t>
            </a:r>
            <a:endParaRPr lang="en-US" sz="1175" dirty="0">
              <a:solidFill>
                <a:schemeClr val="tx1"/>
              </a:solidFill>
            </a:endParaRP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pPr marL="171450" indent="-171450">
              <a:buFont typeface="Wingdings" panose="05000000000000000000" pitchFamily="2" charset="2"/>
              <a:buChar char="§"/>
            </a:pPr>
            <a:r>
              <a:rPr lang="en-US" sz="1175" dirty="0">
                <a:solidFill>
                  <a:schemeClr val="tx1"/>
                </a:solidFill>
              </a:rPr>
              <a:t>Demobilize County response activities.</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Participate in the hazard/vulnerability identification and analysis process.</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6"/>
            <a:ext cx="4542879" cy="7196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p:txBody>
      </p:sp>
      <p:sp>
        <p:nvSpPr>
          <p:cNvPr id="3" name="TextBox 2">
            <a:extLst>
              <a:ext uri="{FF2B5EF4-FFF2-40B4-BE49-F238E27FC236}">
                <a16:creationId xmlns:a16="http://schemas.microsoft.com/office/drawing/2014/main" id="{24C6AF37-556D-43CD-8119-E1D0B36FAE49}"/>
              </a:ext>
            </a:extLst>
          </p:cNvPr>
          <p:cNvSpPr txBox="1"/>
          <p:nvPr/>
        </p:nvSpPr>
        <p:spPr>
          <a:xfrm>
            <a:off x="8317049" y="912151"/>
            <a:ext cx="1501398" cy="307777"/>
          </a:xfrm>
          <a:prstGeom prst="rect">
            <a:avLst/>
          </a:prstGeom>
          <a:noFill/>
        </p:spPr>
        <p:txBody>
          <a:bodyPr wrap="square" rtlCol="0">
            <a:spAutoFit/>
          </a:bodyPr>
          <a:lstStyle/>
          <a:p>
            <a:pPr algn="ctr"/>
            <a:r>
              <a:rPr lang="en-US" sz="1400" b="1" dirty="0"/>
              <a:t>Sheriff’s Office</a:t>
            </a:r>
          </a:p>
        </p:txBody>
      </p:sp>
      <p:sp>
        <p:nvSpPr>
          <p:cNvPr id="21" name="Rectangle 20">
            <a:extLst>
              <a:ext uri="{FF2B5EF4-FFF2-40B4-BE49-F238E27FC236}">
                <a16:creationId xmlns:a16="http://schemas.microsoft.com/office/drawing/2014/main" id="{8CB48B0C-E9EA-4D2D-9486-A1EAFEC4C033}"/>
              </a:ext>
            </a:extLst>
          </p:cNvPr>
          <p:cNvSpPr/>
          <p:nvPr/>
        </p:nvSpPr>
        <p:spPr>
          <a:xfrm>
            <a:off x="4993816" y="6912555"/>
            <a:ext cx="4550594" cy="7196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Military Department</a:t>
            </a:r>
          </a:p>
          <a:p>
            <a:pPr marL="171450" indent="-171450">
              <a:buFont typeface="Wingdings" panose="05000000000000000000" pitchFamily="2" charset="2"/>
              <a:buChar char="§"/>
            </a:pPr>
            <a:r>
              <a:rPr lang="en-US" sz="1200" dirty="0">
                <a:solidFill>
                  <a:schemeClr val="tx1"/>
                </a:solidFill>
              </a:rPr>
              <a:t>Emergency Management Department</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rgbClr val="996633"/>
                </a:solidFill>
              </a:rPr>
              <a:t>ESF 18 </a:t>
            </a:r>
            <a:r>
              <a:rPr lang="en-US" sz="2400" b="1" dirty="0">
                <a:solidFill>
                  <a:schemeClr val="tx1">
                    <a:lumMod val="65000"/>
                    <a:lumOff val="35000"/>
                  </a:schemeClr>
                </a:solidFill>
              </a:rPr>
              <a:t>– Military Support</a:t>
            </a:r>
          </a:p>
        </p:txBody>
      </p:sp>
      <p:sp>
        <p:nvSpPr>
          <p:cNvPr id="25" name="TextBox 24">
            <a:extLst>
              <a:ext uri="{FF2B5EF4-FFF2-40B4-BE49-F238E27FC236}">
                <a16:creationId xmlns:a16="http://schemas.microsoft.com/office/drawing/2014/main" id="{A69C8718-8FAC-437E-B1FA-B21A52945821}"/>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grpSp>
        <p:nvGrpSpPr>
          <p:cNvPr id="17" name="Group 16">
            <a:extLst>
              <a:ext uri="{FF2B5EF4-FFF2-40B4-BE49-F238E27FC236}">
                <a16:creationId xmlns:a16="http://schemas.microsoft.com/office/drawing/2014/main" id="{9F474C05-5487-4F24-9A2E-07D39AB8759E}"/>
              </a:ext>
            </a:extLst>
          </p:cNvPr>
          <p:cNvGrpSpPr/>
          <p:nvPr/>
        </p:nvGrpSpPr>
        <p:grpSpPr>
          <a:xfrm>
            <a:off x="472688" y="256972"/>
            <a:ext cx="1341504" cy="1156469"/>
            <a:chOff x="8203648" y="5792661"/>
            <a:chExt cx="1341504" cy="1156469"/>
          </a:xfrm>
        </p:grpSpPr>
        <p:sp>
          <p:nvSpPr>
            <p:cNvPr id="18" name="Hexagon 17">
              <a:extLst>
                <a:ext uri="{FF2B5EF4-FFF2-40B4-BE49-F238E27FC236}">
                  <a16:creationId xmlns:a16="http://schemas.microsoft.com/office/drawing/2014/main" id="{FE86D2CE-0183-44E9-8996-39DB3EA59AD0}"/>
                </a:ext>
              </a:extLst>
            </p:cNvPr>
            <p:cNvSpPr/>
            <p:nvPr/>
          </p:nvSpPr>
          <p:spPr>
            <a:xfrm>
              <a:off x="8203648" y="5792661"/>
              <a:ext cx="1341504" cy="1156469"/>
            </a:xfrm>
            <a:prstGeom prst="hexagon">
              <a:avLst/>
            </a:prstGeom>
            <a:solidFill>
              <a:srgbClr val="996633"/>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19" name="Picture 34">
              <a:extLst>
                <a:ext uri="{FF2B5EF4-FFF2-40B4-BE49-F238E27FC236}">
                  <a16:creationId xmlns:a16="http://schemas.microsoft.com/office/drawing/2014/main" id="{61775DE4-161C-41DE-8ADF-4EE0D4ECB9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5089" y="5845624"/>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436522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6" name="TextBox 55">
            <a:extLst>
              <a:ext uri="{FF2B5EF4-FFF2-40B4-BE49-F238E27FC236}">
                <a16:creationId xmlns:a16="http://schemas.microsoft.com/office/drawing/2014/main" id="{0D968794-BBF7-4220-ABB3-E8CCDE1E2CFD}"/>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Oregon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ESF-1 describes how the County will coordinate transportation needs during a time of emergency, including assessing damage to and restoring and maintaining transportation networks, specifically roads and bridges.</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Bef>
                <a:spcPts val="600"/>
              </a:spcBef>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ESF-1.</a:t>
            </a:r>
          </a:p>
          <a:p>
            <a:pPr marL="171450" indent="-171450">
              <a:buFont typeface="Wingdings" panose="05000000000000000000" pitchFamily="2" charset="2"/>
              <a:buChar char="§"/>
            </a:pPr>
            <a:r>
              <a:rPr lang="en-US" sz="1175" dirty="0">
                <a:solidFill>
                  <a:schemeClr val="tx1"/>
                </a:solidFill>
              </a:rPr>
              <a:t>Identify unincorporated areas of the County where pre-designated evacuation routes and develop procedures for evacuating those areas and for assisting with evacuations from incorporated cities, as necessary.</a:t>
            </a:r>
          </a:p>
          <a:p>
            <a:pPr marL="171450" indent="-171450">
              <a:buFont typeface="Wingdings" panose="05000000000000000000" pitchFamily="2" charset="2"/>
              <a:buChar char="§"/>
            </a:pPr>
            <a:r>
              <a:rPr lang="en-US" sz="1175" dirty="0">
                <a:solidFill>
                  <a:schemeClr val="tx1"/>
                </a:solidFill>
              </a:rPr>
              <a:t>Develop and maintain procedures for evacuating unincorporated areas and for coordinating evacuations conducted by incorporated cities or neighboring counties.</a:t>
            </a:r>
          </a:p>
          <a:p>
            <a:pPr marL="171450" indent="-171450">
              <a:buFont typeface="Wingdings" panose="05000000000000000000" pitchFamily="2" charset="2"/>
              <a:buChar char="§"/>
            </a:pPr>
            <a:r>
              <a:rPr lang="en-US" sz="1175" dirty="0">
                <a:solidFill>
                  <a:schemeClr val="tx1"/>
                </a:solidFill>
              </a:rPr>
              <a:t>With the County Emergency Management Department and the American Red Cross, plan for and identify high-hazard areas and potential evacuees, including the number of people requiring transportation, and access and functional needs populations.</a:t>
            </a:r>
          </a:p>
          <a:p>
            <a:pPr marL="171450" indent="-171450">
              <a:buFont typeface="Wingdings" panose="05000000000000000000" pitchFamily="2" charset="2"/>
              <a:buChar char="§"/>
            </a:pPr>
            <a:r>
              <a:rPr lang="en-US" sz="1175" dirty="0">
                <a:solidFill>
                  <a:schemeClr val="tx1"/>
                </a:solidFill>
              </a:rPr>
              <a:t>Coordinate an annual review and update of the ESF with supporting agencies.</a:t>
            </a:r>
          </a:p>
          <a:p>
            <a:pPr>
              <a:spcBef>
                <a:spcPts val="600"/>
              </a:spcBef>
              <a:spcAft>
                <a:spcPts val="600"/>
              </a:spcAft>
            </a:pPr>
            <a:r>
              <a:rPr lang="en-US" sz="1175" b="1" dirty="0">
                <a:solidFill>
                  <a:schemeClr val="tx1"/>
                </a:solidFill>
              </a:rPr>
              <a:t>Response</a:t>
            </a:r>
          </a:p>
          <a:p>
            <a:pPr marL="171450" indent="-171450">
              <a:buFont typeface="Wingdings" panose="05000000000000000000" pitchFamily="2" charset="2"/>
              <a:buChar char="§"/>
            </a:pPr>
            <a:r>
              <a:rPr lang="en-US" sz="1175" dirty="0">
                <a:solidFill>
                  <a:schemeClr val="tx1"/>
                </a:solidFill>
              </a:rPr>
              <a:t>Coordinate all transportation missions in support of the County Emergency Operations Center.</a:t>
            </a:r>
          </a:p>
          <a:p>
            <a:pPr marL="171450" indent="-171450">
              <a:buFont typeface="Wingdings" panose="05000000000000000000" pitchFamily="2" charset="2"/>
              <a:buChar char="§"/>
            </a:pPr>
            <a:r>
              <a:rPr lang="en-US" sz="1175" dirty="0">
                <a:solidFill>
                  <a:schemeClr val="tx1"/>
                </a:solidFill>
              </a:rPr>
              <a:t>Clear and establish lifeline routes.</a:t>
            </a:r>
          </a:p>
          <a:p>
            <a:pPr marL="171450" indent="-171450">
              <a:buFont typeface="Wingdings" panose="05000000000000000000" pitchFamily="2" charset="2"/>
              <a:buChar char="§"/>
            </a:pPr>
            <a:r>
              <a:rPr lang="en-US" sz="1175" dirty="0">
                <a:solidFill>
                  <a:schemeClr val="tx1"/>
                </a:solidFill>
              </a:rPr>
              <a:t>Coordinate transportation of responders and resources to affected areas.</a:t>
            </a:r>
          </a:p>
          <a:p>
            <a:pPr marL="171450" indent="-171450">
              <a:buFont typeface="Wingdings" panose="05000000000000000000" pitchFamily="2" charset="2"/>
              <a:buChar char="§"/>
            </a:pPr>
            <a:r>
              <a:rPr lang="en-US" sz="1175" dirty="0">
                <a:solidFill>
                  <a:schemeClr val="tx1"/>
                </a:solidFill>
              </a:rPr>
              <a:t>Provide barriers and signage to aid missions.</a:t>
            </a:r>
          </a:p>
          <a:p>
            <a:pPr marL="171450" indent="-171450">
              <a:spcBef>
                <a:spcPts val="200"/>
              </a:spcBef>
              <a:spcAft>
                <a:spcPts val="200"/>
              </a:spcAft>
              <a:buFont typeface="Wingdings" panose="05000000000000000000" pitchFamily="2" charset="2"/>
              <a:buChar char="§"/>
            </a:pPr>
            <a:r>
              <a:rPr lang="en-US" sz="1175" dirty="0">
                <a:solidFill>
                  <a:schemeClr val="tx1"/>
                </a:solidFill>
              </a:rPr>
              <a:t>Provide personnel on-scene to assist with road closures, traffic redirection and other activities in coordination with the Sheriff’s Office.</a:t>
            </a:r>
          </a:p>
          <a:p>
            <a:pPr marL="171450" indent="-171450">
              <a:buFont typeface="Wingdings" panose="05000000000000000000" pitchFamily="2" charset="2"/>
              <a:buChar char="§"/>
            </a:pPr>
            <a:r>
              <a:rPr lang="en-US" sz="1175" dirty="0">
                <a:solidFill>
                  <a:schemeClr val="tx1"/>
                </a:solidFill>
              </a:rPr>
              <a:t>Support damage assessment of transportation routes.</a:t>
            </a:r>
          </a:p>
          <a:p>
            <a:pPr marL="171450" indent="-171450">
              <a:buFont typeface="Wingdings" panose="05000000000000000000" pitchFamily="2" charset="2"/>
              <a:buChar char="§"/>
            </a:pPr>
            <a:r>
              <a:rPr lang="en-US" sz="1175" dirty="0">
                <a:solidFill>
                  <a:schemeClr val="tx1"/>
                </a:solidFill>
              </a:rPr>
              <a:t>Provide traffic control devices.</a:t>
            </a:r>
          </a:p>
          <a:p>
            <a:pPr marL="171450" indent="-171450">
              <a:buFont typeface="Wingdings" panose="05000000000000000000" pitchFamily="2" charset="2"/>
              <a:buChar char="§"/>
            </a:pPr>
            <a:r>
              <a:rPr lang="en-US" sz="1175" dirty="0">
                <a:solidFill>
                  <a:schemeClr val="tx1"/>
                </a:solidFill>
              </a:rPr>
              <a:t>Assist in keeping evacuation routes open.</a:t>
            </a:r>
          </a:p>
          <a:p>
            <a:pPr marL="171450" indent="-171450">
              <a:buFont typeface="Wingdings" panose="05000000000000000000" pitchFamily="2" charset="2"/>
              <a:buChar char="§"/>
            </a:pPr>
            <a:r>
              <a:rPr lang="en-US" sz="1175" dirty="0">
                <a:solidFill>
                  <a:schemeClr val="tx1"/>
                </a:solidFill>
              </a:rPr>
              <a:t>Coordinate transportation for  access and functional needs populations and emergency goods and services through area schools, churches, and other organizations possessing transportation assets.</a:t>
            </a:r>
          </a:p>
          <a:p>
            <a:pPr marL="171450" indent="-171450">
              <a:buFont typeface="Wingdings" panose="05000000000000000000" pitchFamily="2" charset="2"/>
              <a:buChar char="§"/>
            </a:pPr>
            <a:r>
              <a:rPr lang="en-US" sz="1175" dirty="0">
                <a:solidFill>
                  <a:schemeClr val="tx1"/>
                </a:solidFill>
              </a:rPr>
              <a:t>Support moving resources to reception areas.</a:t>
            </a:r>
          </a:p>
          <a:p>
            <a:pPr>
              <a:spcBef>
                <a:spcPts val="600"/>
              </a:spcBef>
              <a:spcAft>
                <a:spcPts val="600"/>
              </a:spcAft>
            </a:pPr>
            <a:r>
              <a:rPr lang="en-US" sz="1175" b="1" dirty="0">
                <a:solidFill>
                  <a:schemeClr val="tx1"/>
                </a:solidFill>
              </a:rPr>
              <a:t>Recovery</a:t>
            </a:r>
          </a:p>
          <a:p>
            <a:pPr marL="171450" indent="-171450">
              <a:buFont typeface="Wingdings" panose="05000000000000000000" pitchFamily="2" charset="2"/>
              <a:buChar char="§"/>
            </a:pPr>
            <a:r>
              <a:rPr lang="en-US" sz="1175" dirty="0">
                <a:solidFill>
                  <a:schemeClr val="tx1"/>
                </a:solidFill>
              </a:rPr>
              <a:t>Coordinate and/or facilitate pre-/post-damage assessment activities.</a:t>
            </a:r>
          </a:p>
          <a:p>
            <a:pPr marL="171450" indent="-171450">
              <a:buFont typeface="Wingdings" panose="05000000000000000000" pitchFamily="2" charset="2"/>
              <a:buChar char="§"/>
            </a:pPr>
            <a:r>
              <a:rPr lang="en-US" sz="1175" dirty="0">
                <a:solidFill>
                  <a:schemeClr val="tx1"/>
                </a:solidFill>
              </a:rPr>
              <a:t>Continue to monitor and restore transportation systems in support of recovery.</a:t>
            </a:r>
          </a:p>
          <a:p>
            <a:pPr marL="171450" indent="-171450">
              <a:buFont typeface="Wingdings" panose="05000000000000000000" pitchFamily="2" charset="2"/>
              <a:buChar char="§"/>
            </a:pPr>
            <a:r>
              <a:rPr lang="en-US" sz="1175" dirty="0">
                <a:solidFill>
                  <a:schemeClr val="tx1"/>
                </a:solidFill>
              </a:rPr>
              <a:t>Develop financial estimates of damages and losses to transportation infrastructure.</a:t>
            </a:r>
          </a:p>
          <a:p>
            <a:pPr>
              <a:spcBef>
                <a:spcPts val="600"/>
              </a:spcBef>
              <a:spcAft>
                <a:spcPts val="600"/>
              </a:spcAft>
            </a:pPr>
            <a:r>
              <a:rPr lang="en-US" sz="1175" b="1" dirty="0">
                <a:solidFill>
                  <a:schemeClr val="tx1"/>
                </a:solidFill>
              </a:rPr>
              <a:t>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6917"/>
            <a:ext cx="4550599"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Sheriff’s Office</a:t>
            </a:r>
          </a:p>
        </p:txBody>
      </p:sp>
      <p:sp>
        <p:nvSpPr>
          <p:cNvPr id="3" name="TextBox 2">
            <a:extLst>
              <a:ext uri="{FF2B5EF4-FFF2-40B4-BE49-F238E27FC236}">
                <a16:creationId xmlns:a16="http://schemas.microsoft.com/office/drawing/2014/main" id="{24C6AF37-556D-43CD-8119-E1D0B36FAE49}"/>
              </a:ext>
            </a:extLst>
          </p:cNvPr>
          <p:cNvSpPr txBox="1"/>
          <p:nvPr/>
        </p:nvSpPr>
        <p:spPr>
          <a:xfrm>
            <a:off x="8515351" y="692465"/>
            <a:ext cx="1104793" cy="738664"/>
          </a:xfrm>
          <a:prstGeom prst="rect">
            <a:avLst/>
          </a:prstGeom>
          <a:noFill/>
        </p:spPr>
        <p:txBody>
          <a:bodyPr wrap="square" rtlCol="0">
            <a:spAutoFit/>
          </a:bodyPr>
          <a:lstStyle/>
          <a:p>
            <a:pPr algn="ctr"/>
            <a:r>
              <a:rPr lang="en-US" sz="1400" b="1" dirty="0"/>
              <a:t>Public Works Department</a:t>
            </a:r>
          </a:p>
        </p:txBody>
      </p:sp>
      <p:sp>
        <p:nvSpPr>
          <p:cNvPr id="21" name="Rectangle 20">
            <a:extLst>
              <a:ext uri="{FF2B5EF4-FFF2-40B4-BE49-F238E27FC236}">
                <a16:creationId xmlns:a16="http://schemas.microsoft.com/office/drawing/2014/main" id="{8CB48B0C-E9EA-4D2D-9486-A1EAFEC4C033}"/>
              </a:ext>
            </a:extLst>
          </p:cNvPr>
          <p:cNvSpPr/>
          <p:nvPr/>
        </p:nvSpPr>
        <p:spPr>
          <a:xfrm>
            <a:off x="5033060" y="6916917"/>
            <a:ext cx="4550599"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Transportation</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rgbClr val="7030A0"/>
                </a:solidFill>
              </a:rPr>
              <a:t>ESF 1</a:t>
            </a:r>
            <a:r>
              <a:rPr lang="en-US" sz="2400" b="1" dirty="0">
                <a:solidFill>
                  <a:srgbClr val="004684"/>
                </a:solidFill>
              </a:rPr>
              <a:t> </a:t>
            </a:r>
            <a:r>
              <a:rPr lang="en-US" sz="2400" b="1" dirty="0">
                <a:solidFill>
                  <a:schemeClr val="tx1">
                    <a:lumMod val="65000"/>
                    <a:lumOff val="35000"/>
                  </a:schemeClr>
                </a:solidFill>
              </a:rPr>
              <a:t>– Transportation</a:t>
            </a:r>
          </a:p>
        </p:txBody>
      </p:sp>
      <p:pic>
        <p:nvPicPr>
          <p:cNvPr id="4" name="Picture 3">
            <a:extLst>
              <a:ext uri="{FF2B5EF4-FFF2-40B4-BE49-F238E27FC236}">
                <a16:creationId xmlns:a16="http://schemas.microsoft.com/office/drawing/2014/main" id="{FFC20D8F-9C76-47A5-8A3D-0477495FC45D}"/>
              </a:ext>
            </a:extLst>
          </p:cNvPr>
          <p:cNvPicPr>
            <a:picLocks noChangeAspect="1"/>
          </p:cNvPicPr>
          <p:nvPr/>
        </p:nvPicPr>
        <p:blipFill>
          <a:blip r:embed="rId2"/>
          <a:stretch>
            <a:fillRect/>
          </a:stretch>
        </p:blipFill>
        <p:spPr>
          <a:xfrm>
            <a:off x="418984" y="246254"/>
            <a:ext cx="1463167" cy="1274174"/>
          </a:xfrm>
          <a:prstGeom prst="rect">
            <a:avLst/>
          </a:prstGeom>
        </p:spPr>
      </p:pic>
    </p:spTree>
    <p:extLst>
      <p:ext uri="{BB962C8B-B14F-4D97-AF65-F5344CB8AC3E}">
        <p14:creationId xmlns:p14="http://schemas.microsoft.com/office/powerpoint/2010/main" val="4243867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Oregon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ESF-2 describes how the County provides support and enhances the necessary technology for emergency communications systems; alert, warning, and notification systems; and redundant communications systems during all phases of the emergency management cycle.</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ESF-2.</a:t>
            </a:r>
          </a:p>
          <a:p>
            <a:pPr marL="171450" indent="-171450">
              <a:buFont typeface="Wingdings" panose="05000000000000000000" pitchFamily="2" charset="2"/>
              <a:buChar char="§"/>
            </a:pPr>
            <a:r>
              <a:rPr lang="en-US" sz="1175" dirty="0">
                <a:solidFill>
                  <a:schemeClr val="tx1"/>
                </a:solidFill>
              </a:rPr>
              <a:t>Develop and maintain standard operating procedures for issues such as 911 failure and/or radio communications with the County and backup facilities.</a:t>
            </a:r>
          </a:p>
          <a:p>
            <a:pPr marL="171450" indent="-171450">
              <a:buFont typeface="Wingdings" panose="05000000000000000000" pitchFamily="2" charset="2"/>
              <a:buChar char="§"/>
            </a:pPr>
            <a:r>
              <a:rPr lang="en-US" sz="1175" dirty="0">
                <a:solidFill>
                  <a:schemeClr val="tx1"/>
                </a:solidFill>
              </a:rPr>
              <a:t>Develop and maintain alert and warning systems, including Emergency Alert System (EAS) access.</a:t>
            </a:r>
          </a:p>
          <a:p>
            <a:pPr marL="171450" indent="-171450">
              <a:buFont typeface="Wingdings" panose="05000000000000000000" pitchFamily="2" charset="2"/>
              <a:buChar char="§"/>
            </a:pPr>
            <a:r>
              <a:rPr lang="en-US" sz="1175" dirty="0">
                <a:solidFill>
                  <a:schemeClr val="tx1"/>
                </a:solidFill>
              </a:rPr>
              <a:t>Establish and maintain procedures for issuing public warnings via the EAS.</a:t>
            </a:r>
          </a:p>
          <a:p>
            <a:pPr marL="171450" indent="-171450">
              <a:buFont typeface="Wingdings" panose="05000000000000000000" pitchFamily="2" charset="2"/>
              <a:buChar char="§"/>
            </a:pPr>
            <a:r>
              <a:rPr lang="en-US" sz="1175" dirty="0">
                <a:solidFill>
                  <a:schemeClr val="tx1"/>
                </a:solidFill>
              </a:rPr>
              <a:t>Establish and maintain procedures for contacting Polk County emergency management and the cities of Salem, Dallas, Monmouth, Independence, and Falls City.</a:t>
            </a:r>
          </a:p>
          <a:p>
            <a:pPr marL="171450" indent="-171450">
              <a:buFont typeface="Wingdings" panose="05000000000000000000" pitchFamily="2" charset="2"/>
              <a:buChar char="§"/>
            </a:pPr>
            <a:r>
              <a:rPr lang="en-US" sz="1175" dirty="0">
                <a:solidFill>
                  <a:schemeClr val="tx1"/>
                </a:solidFill>
              </a:rPr>
              <a:t>Monitor and test the National Warning System on a regular basis.</a:t>
            </a:r>
          </a:p>
          <a:p>
            <a:pPr marL="171450" indent="-171450">
              <a:buFont typeface="Wingdings" panose="05000000000000000000" pitchFamily="2" charset="2"/>
              <a:buChar char="§"/>
            </a:pPr>
            <a:r>
              <a:rPr lang="en-US" sz="1175" dirty="0">
                <a:solidFill>
                  <a:schemeClr val="tx1"/>
                </a:solidFill>
              </a:rPr>
              <a:t>Participate in annual drills and exercises to test the warning process. </a:t>
            </a:r>
          </a:p>
          <a:p>
            <a:pPr marL="171450" indent="-171450">
              <a:buFont typeface="Wingdings" panose="05000000000000000000" pitchFamily="2" charset="2"/>
              <a:buChar char="§"/>
            </a:pPr>
            <a:r>
              <a:rPr lang="en-US" sz="1175" dirty="0">
                <a:solidFill>
                  <a:schemeClr val="tx1"/>
                </a:solidFill>
              </a:rPr>
              <a:t>Coordinate an annual review and update of the ESF with supporting agencies.</a:t>
            </a:r>
          </a:p>
          <a:p>
            <a:pPr>
              <a:spcBef>
                <a:spcPts val="600"/>
              </a:spcBef>
              <a:spcAft>
                <a:spcPts val="600"/>
              </a:spcAft>
            </a:pPr>
            <a:r>
              <a:rPr lang="en-US" sz="1175" b="1" dirty="0">
                <a:solidFill>
                  <a:schemeClr val="tx1"/>
                </a:solidFill>
              </a:rPr>
              <a:t>Response</a:t>
            </a:r>
          </a:p>
          <a:p>
            <a:pPr marL="171450" indent="-171450">
              <a:buFont typeface="Wingdings" panose="05000000000000000000" pitchFamily="2" charset="2"/>
              <a:buChar char="§"/>
            </a:pPr>
            <a:r>
              <a:rPr lang="en-US" sz="1175" dirty="0">
                <a:solidFill>
                  <a:schemeClr val="tx1"/>
                </a:solidFill>
              </a:rPr>
              <a:t>Provide dispatch and emergency communications support to the incident.</a:t>
            </a:r>
          </a:p>
          <a:p>
            <a:pPr marL="171450" indent="-171450">
              <a:buFont typeface="Wingdings" panose="05000000000000000000" pitchFamily="2" charset="2"/>
              <a:buChar char="§"/>
            </a:pPr>
            <a:r>
              <a:rPr lang="en-US" sz="1175" dirty="0">
                <a:solidFill>
                  <a:schemeClr val="tx1"/>
                </a:solidFill>
              </a:rPr>
              <a:t>Notify public officials of emergency warnings, information, or events.</a:t>
            </a:r>
          </a:p>
          <a:p>
            <a:pPr marL="171450" indent="-171450">
              <a:buFont typeface="Wingdings" panose="05000000000000000000" pitchFamily="2" charset="2"/>
              <a:buChar char="§"/>
            </a:pPr>
            <a:r>
              <a:rPr lang="en-US" sz="1175" dirty="0">
                <a:solidFill>
                  <a:schemeClr val="tx1"/>
                </a:solidFill>
              </a:rPr>
              <a:t>Provide EAS access for local Emergency Operations Centers (EOC) and Incident Commanders (IC).</a:t>
            </a:r>
          </a:p>
          <a:p>
            <a:pPr marL="171450" indent="-171450">
              <a:buFont typeface="Wingdings" panose="05000000000000000000" pitchFamily="2" charset="2"/>
              <a:buChar char="§"/>
            </a:pPr>
            <a:r>
              <a:rPr lang="en-US" sz="1175" dirty="0">
                <a:solidFill>
                  <a:schemeClr val="tx1"/>
                </a:solidFill>
              </a:rPr>
              <a:t>Provide backup communications functions for Polk County as required.</a:t>
            </a:r>
          </a:p>
          <a:p>
            <a:pPr marL="171450" indent="-171450">
              <a:buFont typeface="Wingdings" panose="05000000000000000000" pitchFamily="2" charset="2"/>
              <a:buChar char="§"/>
            </a:pPr>
            <a:r>
              <a:rPr lang="en-US" sz="1175" dirty="0">
                <a:solidFill>
                  <a:schemeClr val="tx1"/>
                </a:solidFill>
              </a:rPr>
              <a:t>Support communications needs of emergency responders.</a:t>
            </a:r>
          </a:p>
          <a:p>
            <a:pPr marL="171450" indent="-171450">
              <a:buFont typeface="Wingdings" panose="05000000000000000000" pitchFamily="2" charset="2"/>
              <a:buChar char="§"/>
            </a:pPr>
            <a:r>
              <a:rPr lang="en-US" sz="1175" dirty="0">
                <a:solidFill>
                  <a:schemeClr val="tx1"/>
                </a:solidFill>
              </a:rPr>
              <a:t>Implement the warning process as emergency messages are received, including notifying other communication centers, as necessary.</a:t>
            </a:r>
          </a:p>
          <a:p>
            <a:pPr marL="171450" indent="-171450">
              <a:buFont typeface="Wingdings" panose="05000000000000000000" pitchFamily="2" charset="2"/>
              <a:buChar char="§"/>
            </a:pPr>
            <a:r>
              <a:rPr lang="en-US" sz="1175" dirty="0">
                <a:solidFill>
                  <a:schemeClr val="tx1"/>
                </a:solidFill>
              </a:rPr>
              <a:t>Be the EAS activation verification point local ICs or emergency management officials. </a:t>
            </a:r>
          </a:p>
          <a:p>
            <a:pPr marL="171450" indent="-171450">
              <a:buFont typeface="Wingdings" panose="05000000000000000000" pitchFamily="2" charset="2"/>
              <a:buChar char="§"/>
            </a:pPr>
            <a:r>
              <a:rPr lang="en-US" sz="1175" dirty="0">
                <a:solidFill>
                  <a:schemeClr val="tx1"/>
                </a:solidFill>
              </a:rPr>
              <a:t>Assist with disseminating warning information, particularly to vulnerable populations.</a:t>
            </a:r>
          </a:p>
          <a:p>
            <a:pPr marL="171450" indent="-171450">
              <a:buFont typeface="Wingdings" panose="05000000000000000000" pitchFamily="2" charset="2"/>
              <a:buChar char="§"/>
            </a:pPr>
            <a:r>
              <a:rPr lang="en-US" sz="1175" dirty="0">
                <a:solidFill>
                  <a:schemeClr val="tx1"/>
                </a:solidFill>
              </a:rPr>
              <a:t>IT support and troubleshoot technical problems as needed for incident operations.</a:t>
            </a:r>
          </a:p>
          <a:p>
            <a:pPr>
              <a:spcBef>
                <a:spcPts val="600"/>
              </a:spcBef>
              <a:spcAft>
                <a:spcPts val="600"/>
              </a:spcAft>
            </a:pPr>
            <a:r>
              <a:rPr lang="en-US" sz="1175" b="1" dirty="0">
                <a:solidFill>
                  <a:schemeClr val="tx1"/>
                </a:solidFill>
              </a:rPr>
              <a:t>Recovery</a:t>
            </a:r>
          </a:p>
          <a:p>
            <a:pPr marL="171450" indent="-171450">
              <a:buFont typeface="Wingdings" panose="05000000000000000000" pitchFamily="2" charset="2"/>
              <a:buChar char="§"/>
            </a:pPr>
            <a:r>
              <a:rPr lang="en-US" sz="1175" dirty="0">
                <a:solidFill>
                  <a:schemeClr val="tx1"/>
                </a:solidFill>
              </a:rPr>
              <a:t>Compile and keep all documentation collected relating to the management of communication equipment and software.</a:t>
            </a:r>
          </a:p>
          <a:p>
            <a:pPr marL="171450" indent="-171450">
              <a:buFont typeface="Wingdings" panose="05000000000000000000" pitchFamily="2" charset="2"/>
              <a:buChar char="§"/>
            </a:pPr>
            <a:r>
              <a:rPr lang="en-US" sz="1175" dirty="0">
                <a:solidFill>
                  <a:schemeClr val="tx1"/>
                </a:solidFill>
              </a:rPr>
              <a:t>Phase out unnecessary communications resources as necessary, releasing Polk County Amateur Radio Emergency Services (PCARES) assets as they are no longer needed.</a:t>
            </a:r>
          </a:p>
          <a:p>
            <a:pPr marL="171450" indent="-171450">
              <a:buFont typeface="Wingdings" panose="05000000000000000000" pitchFamily="2" charset="2"/>
              <a:buChar char="§"/>
            </a:pPr>
            <a:r>
              <a:rPr lang="en-US" sz="1175" dirty="0">
                <a:solidFill>
                  <a:schemeClr val="tx1"/>
                </a:solidFill>
              </a:rPr>
              <a:t>Coordinate all after-action activities and implement corrective actions as appropriate.</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3" y="6933804"/>
            <a:ext cx="2573869" cy="6329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Amateur Radio Emergency Services</a:t>
            </a:r>
          </a:p>
          <a:p>
            <a:pPr marL="171450" indent="-171450">
              <a:buFont typeface="Wingdings" panose="05000000000000000000" pitchFamily="2" charset="2"/>
              <a:buChar char="§"/>
            </a:pPr>
            <a:r>
              <a:rPr lang="en-US" sz="1200" dirty="0">
                <a:solidFill>
                  <a:schemeClr val="tx1"/>
                </a:solidFill>
              </a:rPr>
              <a:t>Information Services Department</a:t>
            </a:r>
          </a:p>
          <a:p>
            <a:pPr marL="171450" indent="-171450">
              <a:buFont typeface="Wingdings" panose="05000000000000000000" pitchFamily="2" charset="2"/>
              <a:buChar char="§"/>
            </a:pPr>
            <a:r>
              <a:rPr lang="en-US" sz="1200" dirty="0">
                <a:solidFill>
                  <a:schemeClr val="tx1"/>
                </a:solidFill>
              </a:rPr>
              <a:t>Public Works Department</a:t>
            </a:r>
          </a:p>
        </p:txBody>
      </p:sp>
      <p:sp>
        <p:nvSpPr>
          <p:cNvPr id="3" name="TextBox 2">
            <a:extLst>
              <a:ext uri="{FF2B5EF4-FFF2-40B4-BE49-F238E27FC236}">
                <a16:creationId xmlns:a16="http://schemas.microsoft.com/office/drawing/2014/main" id="{24C6AF37-556D-43CD-8119-E1D0B36FAE49}"/>
              </a:ext>
            </a:extLst>
          </p:cNvPr>
          <p:cNvSpPr txBox="1"/>
          <p:nvPr/>
        </p:nvSpPr>
        <p:spPr>
          <a:xfrm>
            <a:off x="8324704" y="259332"/>
            <a:ext cx="1486088" cy="1600438"/>
          </a:xfrm>
          <a:prstGeom prst="rect">
            <a:avLst/>
          </a:prstGeom>
          <a:noFill/>
        </p:spPr>
        <p:txBody>
          <a:bodyPr wrap="square" rtlCol="0">
            <a:spAutoFit/>
          </a:bodyPr>
          <a:lstStyle/>
          <a:p>
            <a:pPr algn="ctr"/>
            <a:r>
              <a:rPr lang="en-US" sz="1400" b="1" dirty="0"/>
              <a:t>Willamette Valley Communications Center &amp; Emergency Management Department</a:t>
            </a:r>
          </a:p>
        </p:txBody>
      </p:sp>
      <p:sp>
        <p:nvSpPr>
          <p:cNvPr id="21" name="Rectangle 20">
            <a:extLst>
              <a:ext uri="{FF2B5EF4-FFF2-40B4-BE49-F238E27FC236}">
                <a16:creationId xmlns:a16="http://schemas.microsoft.com/office/drawing/2014/main" id="{8CB48B0C-E9EA-4D2D-9486-A1EAFEC4C033}"/>
              </a:ext>
            </a:extLst>
          </p:cNvPr>
          <p:cNvSpPr/>
          <p:nvPr/>
        </p:nvSpPr>
        <p:spPr>
          <a:xfrm>
            <a:off x="6071616" y="6934675"/>
            <a:ext cx="3472799"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Administrative Services </a:t>
            </a:r>
          </a:p>
          <a:p>
            <a:pPr marL="171450" indent="-171450">
              <a:buFont typeface="Wingdings" panose="05000000000000000000" pitchFamily="2" charset="2"/>
              <a:buChar char="§"/>
            </a:pPr>
            <a:r>
              <a:rPr lang="en-US" sz="1200" dirty="0">
                <a:solidFill>
                  <a:schemeClr val="tx1"/>
                </a:solidFill>
              </a:rPr>
              <a:t>Department of Transportation</a:t>
            </a:r>
          </a:p>
          <a:p>
            <a:pPr marL="171450" indent="-171450">
              <a:buFont typeface="Wingdings" panose="05000000000000000000" pitchFamily="2" charset="2"/>
              <a:buChar char="§"/>
            </a:pPr>
            <a:r>
              <a:rPr lang="en-US" sz="1200" dirty="0">
                <a:solidFill>
                  <a:schemeClr val="tx1"/>
                </a:solidFill>
              </a:rPr>
              <a:t>State Police</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accent4">
                    <a:lumMod val="50000"/>
                  </a:schemeClr>
                </a:solidFill>
              </a:rPr>
              <a:t>ESF 2 </a:t>
            </a:r>
            <a:r>
              <a:rPr lang="en-US" sz="2400" b="1" dirty="0">
                <a:solidFill>
                  <a:schemeClr val="tx1">
                    <a:lumMod val="65000"/>
                    <a:lumOff val="35000"/>
                  </a:schemeClr>
                </a:solidFill>
              </a:rPr>
              <a:t>– Communication</a:t>
            </a:r>
          </a:p>
        </p:txBody>
      </p:sp>
      <p:pic>
        <p:nvPicPr>
          <p:cNvPr id="5" name="Picture 4">
            <a:extLst>
              <a:ext uri="{FF2B5EF4-FFF2-40B4-BE49-F238E27FC236}">
                <a16:creationId xmlns:a16="http://schemas.microsoft.com/office/drawing/2014/main" id="{60DEFE10-51DC-4C0F-AA38-C37C3A5C8920}"/>
              </a:ext>
            </a:extLst>
          </p:cNvPr>
          <p:cNvPicPr>
            <a:picLocks noChangeAspect="1"/>
          </p:cNvPicPr>
          <p:nvPr/>
        </p:nvPicPr>
        <p:blipFill>
          <a:blip r:embed="rId2"/>
          <a:stretch>
            <a:fillRect/>
          </a:stretch>
        </p:blipFill>
        <p:spPr>
          <a:xfrm>
            <a:off x="418984" y="279415"/>
            <a:ext cx="1463167" cy="1274174"/>
          </a:xfrm>
          <a:prstGeom prst="rect">
            <a:avLst/>
          </a:prstGeom>
        </p:spPr>
      </p:pic>
      <p:sp>
        <p:nvSpPr>
          <p:cNvPr id="15" name="TextBox 14">
            <a:extLst>
              <a:ext uri="{FF2B5EF4-FFF2-40B4-BE49-F238E27FC236}">
                <a16:creationId xmlns:a16="http://schemas.microsoft.com/office/drawing/2014/main" id="{D5C0155B-1B61-4C5F-A38E-B90D2A4E86D5}"/>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
        <p:nvSpPr>
          <p:cNvPr id="16" name="Rectangle 15">
            <a:extLst>
              <a:ext uri="{FF2B5EF4-FFF2-40B4-BE49-F238E27FC236}">
                <a16:creationId xmlns:a16="http://schemas.microsoft.com/office/drawing/2014/main" id="{DBCFF554-38FD-4763-A837-D4B11B22CA00}"/>
              </a:ext>
            </a:extLst>
          </p:cNvPr>
          <p:cNvSpPr/>
          <p:nvPr/>
        </p:nvSpPr>
        <p:spPr>
          <a:xfrm>
            <a:off x="3260681" y="6923727"/>
            <a:ext cx="2573869" cy="632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Yamhill County Communications</a:t>
            </a:r>
          </a:p>
          <a:p>
            <a:pPr marL="171450" indent="-171450">
              <a:buFont typeface="Wingdings" panose="05000000000000000000" pitchFamily="2" charset="2"/>
              <a:buChar char="§"/>
            </a:pPr>
            <a:r>
              <a:rPr lang="en-US" sz="1200" dirty="0" err="1">
                <a:solidFill>
                  <a:schemeClr val="tx1"/>
                </a:solidFill>
              </a:rPr>
              <a:t>Metcom</a:t>
            </a:r>
            <a:r>
              <a:rPr lang="en-US" sz="1200" dirty="0">
                <a:solidFill>
                  <a:schemeClr val="tx1"/>
                </a:solidFill>
              </a:rPr>
              <a:t> </a:t>
            </a:r>
          </a:p>
        </p:txBody>
      </p:sp>
    </p:spTree>
    <p:extLst>
      <p:ext uri="{BB962C8B-B14F-4D97-AF65-F5344CB8AC3E}">
        <p14:creationId xmlns:p14="http://schemas.microsoft.com/office/powerpoint/2010/main" val="1900944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Oregon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ESF-3 describes how the County will provide the resources (human, technical, equipment, facilities, materials, and supplies) to support emergency public works needs during a time of emergency.</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ESF-3.</a:t>
            </a:r>
          </a:p>
          <a:p>
            <a:pPr marL="171450" indent="-171450">
              <a:buFont typeface="Wingdings" panose="05000000000000000000" pitchFamily="2" charset="2"/>
              <a:buChar char="§"/>
            </a:pPr>
            <a:r>
              <a:rPr lang="en-US" sz="1175" dirty="0">
                <a:solidFill>
                  <a:schemeClr val="tx1"/>
                </a:solidFill>
              </a:rPr>
              <a:t>Coordinate an annual review and update of the ESF with supporting agencies.</a:t>
            </a:r>
          </a:p>
          <a:p>
            <a:pPr marL="171450" indent="-171450">
              <a:buFont typeface="Wingdings" panose="05000000000000000000" pitchFamily="2" charset="2"/>
              <a:buChar char="§"/>
            </a:pPr>
            <a:r>
              <a:rPr lang="en-US" sz="1175" dirty="0">
                <a:solidFill>
                  <a:schemeClr val="tx1"/>
                </a:solidFill>
              </a:rPr>
              <a:t>Develop and maintain a Count Emergency Public Works Plan with procedures for:</a:t>
            </a:r>
          </a:p>
          <a:p>
            <a:pPr marL="628650" lvl="1" indent="-171450">
              <a:buFont typeface="Wingdings" panose="05000000000000000000" pitchFamily="2" charset="2"/>
              <a:buChar char="§"/>
            </a:pPr>
            <a:r>
              <a:rPr lang="en-US" sz="1175" dirty="0">
                <a:solidFill>
                  <a:schemeClr val="tx1"/>
                </a:solidFill>
              </a:rPr>
              <a:t>Conduct pre-incident and post-incident assessments of public works and infrastructure.</a:t>
            </a:r>
          </a:p>
          <a:p>
            <a:pPr marL="628650" lvl="1" indent="-171450">
              <a:buFont typeface="Wingdings" panose="05000000000000000000" pitchFamily="2" charset="2"/>
              <a:buChar char="§"/>
            </a:pPr>
            <a:r>
              <a:rPr lang="en-US" sz="1175" dirty="0">
                <a:solidFill>
                  <a:schemeClr val="tx1"/>
                </a:solidFill>
              </a:rPr>
              <a:t>Execute emergency contract support</a:t>
            </a:r>
          </a:p>
          <a:p>
            <a:pPr marL="628650" lvl="1" indent="-171450">
              <a:buFont typeface="Wingdings" panose="05000000000000000000" pitchFamily="2" charset="2"/>
              <a:buChar char="§"/>
            </a:pPr>
            <a:r>
              <a:rPr lang="en-US" sz="1175" dirty="0">
                <a:solidFill>
                  <a:schemeClr val="tx1"/>
                </a:solidFill>
              </a:rPr>
              <a:t>Repair damaged critical public infrastructure and facilities.</a:t>
            </a:r>
          </a:p>
          <a:p>
            <a:pPr marL="628650" lvl="1" indent="-171450">
              <a:buFont typeface="Wingdings" panose="05000000000000000000" pitchFamily="2" charset="2"/>
              <a:buChar char="§"/>
            </a:pPr>
            <a:r>
              <a:rPr lang="en-US" sz="1175" dirty="0">
                <a:solidFill>
                  <a:schemeClr val="tx1"/>
                </a:solidFill>
              </a:rPr>
              <a:t>Coordinate disaster debris management.</a:t>
            </a:r>
          </a:p>
          <a:p>
            <a:pPr marL="628650" lvl="1" indent="-171450">
              <a:buFont typeface="Wingdings" panose="05000000000000000000" pitchFamily="2" charset="2"/>
              <a:buChar char="§"/>
            </a:pPr>
            <a:r>
              <a:rPr lang="en-US" sz="1175" dirty="0">
                <a:solidFill>
                  <a:schemeClr val="tx1"/>
                </a:solidFill>
              </a:rPr>
              <a:t>Establish a damage assessment team. </a:t>
            </a:r>
          </a:p>
          <a:p>
            <a:pPr marL="628650" lvl="1" indent="-171450">
              <a:buFont typeface="Wingdings" panose="05000000000000000000" pitchFamily="2" charset="2"/>
              <a:buChar char="§"/>
            </a:pPr>
            <a:r>
              <a:rPr lang="en-US" sz="1175" dirty="0">
                <a:solidFill>
                  <a:schemeClr val="tx1"/>
                </a:solidFill>
              </a:rPr>
              <a:t>Train and provide damage plotting team members to the Emergency Operations Center (EOC).</a:t>
            </a:r>
          </a:p>
          <a:p>
            <a:pPr marL="628650" lvl="1" indent="-171450">
              <a:buFont typeface="Wingdings" panose="05000000000000000000" pitchFamily="2" charset="2"/>
              <a:buChar char="§"/>
            </a:pPr>
            <a:r>
              <a:rPr lang="en-US" sz="1175" dirty="0">
                <a:solidFill>
                  <a:schemeClr val="tx1"/>
                </a:solidFill>
              </a:rPr>
              <a:t>Assist with reporting and compiling information regarding deaths, injuries, and dollar damage to property.</a:t>
            </a:r>
          </a:p>
          <a:p>
            <a:pPr marL="628650" lvl="1" indent="-171450">
              <a:buFont typeface="Wingdings" panose="05000000000000000000" pitchFamily="2" charset="2"/>
              <a:buChar char="§"/>
            </a:pPr>
            <a:r>
              <a:rPr lang="en-US" sz="1175" dirty="0">
                <a:solidFill>
                  <a:schemeClr val="tx1"/>
                </a:solidFill>
              </a:rPr>
              <a:t>Assist with determining the geographic extent of the damaged area.</a:t>
            </a:r>
          </a:p>
          <a:p>
            <a:pPr marL="628650" lvl="1" indent="-171450">
              <a:buFont typeface="Wingdings" panose="05000000000000000000" pitchFamily="2" charset="2"/>
              <a:buChar char="§"/>
            </a:pPr>
            <a:r>
              <a:rPr lang="en-US" sz="1175" dirty="0">
                <a:solidFill>
                  <a:schemeClr val="tx1"/>
                </a:solidFill>
              </a:rPr>
              <a:t>Evaluate the damage effect on the County’s economic index, tax base, bond ratings, insurance ratings, etc. for long-term planning</a:t>
            </a:r>
          </a:p>
          <a:p>
            <a:pPr>
              <a:spcBef>
                <a:spcPts val="600"/>
              </a:spcBef>
              <a:spcAft>
                <a:spcPts val="600"/>
              </a:spcAft>
            </a:pPr>
            <a:r>
              <a:rPr lang="en-US" sz="1175" b="1" dirty="0">
                <a:solidFill>
                  <a:schemeClr val="tx1"/>
                </a:solidFill>
              </a:rPr>
              <a:t>Response</a:t>
            </a:r>
          </a:p>
          <a:p>
            <a:pPr marL="171450" indent="-171450">
              <a:buFont typeface="Wingdings" panose="05000000000000000000" pitchFamily="2" charset="2"/>
              <a:buChar char="§"/>
            </a:pPr>
            <a:r>
              <a:rPr lang="en-US" sz="1175" dirty="0">
                <a:solidFill>
                  <a:schemeClr val="tx1"/>
                </a:solidFill>
              </a:rPr>
              <a:t>Provide heavy equipment and engineering resources.</a:t>
            </a:r>
          </a:p>
          <a:p>
            <a:pPr marL="171450" indent="-171450">
              <a:buFont typeface="Wingdings" panose="05000000000000000000" pitchFamily="2" charset="2"/>
              <a:buChar char="§"/>
            </a:pPr>
            <a:r>
              <a:rPr lang="en-US" sz="1175" dirty="0">
                <a:solidFill>
                  <a:schemeClr val="tx1"/>
                </a:solidFill>
              </a:rPr>
              <a:t>Coordinate debris management activities. Coordinate with the Environmental Health Division with proper hazardous material debris disposal.</a:t>
            </a:r>
          </a:p>
          <a:p>
            <a:pPr marL="171450" indent="-171450">
              <a:buFont typeface="Wingdings" panose="05000000000000000000" pitchFamily="2" charset="2"/>
              <a:buChar char="§"/>
            </a:pPr>
            <a:r>
              <a:rPr lang="en-US" sz="1175" dirty="0">
                <a:solidFill>
                  <a:schemeClr val="tx1"/>
                </a:solidFill>
              </a:rPr>
              <a:t>Assist the Department of Assessment and Taxation with damage assessment in. conjunction with other engineering services</a:t>
            </a:r>
          </a:p>
          <a:p>
            <a:pPr marL="171450" indent="-171450">
              <a:buFont typeface="Wingdings" panose="05000000000000000000" pitchFamily="2" charset="2"/>
              <a:buChar char="§"/>
            </a:pPr>
            <a:r>
              <a:rPr lang="en-US" sz="1175" dirty="0">
                <a:solidFill>
                  <a:schemeClr val="tx1"/>
                </a:solidFill>
              </a:rPr>
              <a:t>Make temporary repairs of arterial routes and bridges.</a:t>
            </a:r>
          </a:p>
          <a:p>
            <a:pPr marL="171450" indent="-171450">
              <a:buFont typeface="Wingdings" panose="05000000000000000000" pitchFamily="2" charset="2"/>
              <a:buChar char="§"/>
            </a:pPr>
            <a:r>
              <a:rPr lang="en-US" sz="1175" dirty="0">
                <a:solidFill>
                  <a:schemeClr val="tx1"/>
                </a:solidFill>
              </a:rPr>
              <a:t>Coordinate transportation resources for evacuations.</a:t>
            </a:r>
          </a:p>
          <a:p>
            <a:pPr marL="171450" indent="-171450">
              <a:buFont typeface="Wingdings" panose="05000000000000000000" pitchFamily="2" charset="2"/>
              <a:buChar char="§"/>
            </a:pPr>
            <a:r>
              <a:rPr lang="en-US" sz="1175" dirty="0">
                <a:solidFill>
                  <a:schemeClr val="tx1"/>
                </a:solidFill>
              </a:rPr>
              <a:t>Establish mobile repair stations in appropriate locations for repairing emergency response vehicles.</a:t>
            </a:r>
          </a:p>
          <a:p>
            <a:pPr marL="171450" indent="-171450">
              <a:buFont typeface="Wingdings" panose="05000000000000000000" pitchFamily="2" charset="2"/>
              <a:buChar char="§"/>
            </a:pPr>
            <a:r>
              <a:rPr lang="en-US" sz="1175" dirty="0">
                <a:solidFill>
                  <a:schemeClr val="tx1"/>
                </a:solidFill>
              </a:rPr>
              <a:t>Make temporary repairs of arterial routes and bridges.</a:t>
            </a:r>
          </a:p>
          <a:p>
            <a:pPr>
              <a:spcBef>
                <a:spcPts val="600"/>
              </a:spcBef>
              <a:spcAft>
                <a:spcPts val="600"/>
              </a:spcAft>
            </a:pPr>
            <a:r>
              <a:rPr lang="en-US" sz="1175" b="1" dirty="0">
                <a:solidFill>
                  <a:schemeClr val="tx1"/>
                </a:solidFill>
              </a:rPr>
              <a:t>Recovery</a:t>
            </a:r>
          </a:p>
          <a:p>
            <a:pPr marL="171450" indent="-171450">
              <a:buFont typeface="Wingdings" panose="05000000000000000000" pitchFamily="2" charset="2"/>
              <a:buChar char="§"/>
            </a:pPr>
            <a:r>
              <a:rPr lang="en-US" sz="1175" dirty="0">
                <a:solidFill>
                  <a:schemeClr val="tx1"/>
                </a:solidFill>
              </a:rPr>
              <a:t>Coordinate and/or facilitate pre and post damage assessment activities.</a:t>
            </a:r>
          </a:p>
          <a:p>
            <a:pPr marL="171450" indent="-171450">
              <a:buFont typeface="Wingdings" panose="05000000000000000000" pitchFamily="2" charset="2"/>
              <a:buChar char="§"/>
            </a:pPr>
            <a:r>
              <a:rPr lang="en-US" sz="1175" dirty="0">
                <a:solidFill>
                  <a:schemeClr val="tx1"/>
                </a:solidFill>
              </a:rPr>
              <a:t>Provide information concerning dangerous areas or other existing problems.</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27130"/>
            <a:ext cx="4550599"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City Public Works Departments</a:t>
            </a:r>
          </a:p>
          <a:p>
            <a:pPr marL="171450" indent="-171450">
              <a:buFont typeface="Wingdings" panose="05000000000000000000" pitchFamily="2" charset="2"/>
              <a:buChar char="§"/>
            </a:pPr>
            <a:r>
              <a:rPr lang="en-US" sz="1200" dirty="0">
                <a:solidFill>
                  <a:schemeClr val="tx1"/>
                </a:solidFill>
              </a:rPr>
              <a:t>Emergency Management Department</a:t>
            </a:r>
          </a:p>
        </p:txBody>
      </p:sp>
      <p:sp>
        <p:nvSpPr>
          <p:cNvPr id="3" name="TextBox 2">
            <a:extLst>
              <a:ext uri="{FF2B5EF4-FFF2-40B4-BE49-F238E27FC236}">
                <a16:creationId xmlns:a16="http://schemas.microsoft.com/office/drawing/2014/main" id="{24C6AF37-556D-43CD-8119-E1D0B36FAE49}"/>
              </a:ext>
            </a:extLst>
          </p:cNvPr>
          <p:cNvSpPr txBox="1"/>
          <p:nvPr/>
        </p:nvSpPr>
        <p:spPr>
          <a:xfrm>
            <a:off x="8324704" y="592874"/>
            <a:ext cx="1486088" cy="954107"/>
          </a:xfrm>
          <a:prstGeom prst="rect">
            <a:avLst/>
          </a:prstGeom>
          <a:noFill/>
        </p:spPr>
        <p:txBody>
          <a:bodyPr wrap="square" rtlCol="0">
            <a:spAutoFit/>
          </a:bodyPr>
          <a:lstStyle/>
          <a:p>
            <a:pPr algn="ctr"/>
            <a:r>
              <a:rPr lang="en-US" sz="1400" b="1" dirty="0"/>
              <a:t>Public Works Department &amp; Environmental Health Division</a:t>
            </a:r>
          </a:p>
        </p:txBody>
      </p:sp>
      <p:sp>
        <p:nvSpPr>
          <p:cNvPr id="21" name="Rectangle 20">
            <a:extLst>
              <a:ext uri="{FF2B5EF4-FFF2-40B4-BE49-F238E27FC236}">
                <a16:creationId xmlns:a16="http://schemas.microsoft.com/office/drawing/2014/main" id="{8CB48B0C-E9EA-4D2D-9486-A1EAFEC4C033}"/>
              </a:ext>
            </a:extLst>
          </p:cNvPr>
          <p:cNvSpPr/>
          <p:nvPr/>
        </p:nvSpPr>
        <p:spPr>
          <a:xfrm>
            <a:off x="5073976" y="6927130"/>
            <a:ext cx="4550599"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Transportation</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accent1">
                    <a:lumMod val="75000"/>
                  </a:schemeClr>
                </a:solidFill>
              </a:rPr>
              <a:t>ESF 3 </a:t>
            </a:r>
            <a:r>
              <a:rPr lang="en-US" sz="2400" b="1" dirty="0">
                <a:solidFill>
                  <a:schemeClr val="tx1">
                    <a:lumMod val="65000"/>
                    <a:lumOff val="35000"/>
                  </a:schemeClr>
                </a:solidFill>
              </a:rPr>
              <a:t>– Public Works</a:t>
            </a:r>
          </a:p>
        </p:txBody>
      </p:sp>
      <p:pic>
        <p:nvPicPr>
          <p:cNvPr id="4" name="Picture 3">
            <a:extLst>
              <a:ext uri="{FF2B5EF4-FFF2-40B4-BE49-F238E27FC236}">
                <a16:creationId xmlns:a16="http://schemas.microsoft.com/office/drawing/2014/main" id="{671D0994-9EF5-48B9-BD3F-2233589D4E36}"/>
              </a:ext>
            </a:extLst>
          </p:cNvPr>
          <p:cNvPicPr>
            <a:picLocks noChangeAspect="1"/>
          </p:cNvPicPr>
          <p:nvPr/>
        </p:nvPicPr>
        <p:blipFill>
          <a:blip r:embed="rId2"/>
          <a:stretch>
            <a:fillRect/>
          </a:stretch>
        </p:blipFill>
        <p:spPr>
          <a:xfrm>
            <a:off x="438475" y="236041"/>
            <a:ext cx="1463167" cy="1274174"/>
          </a:xfrm>
          <a:prstGeom prst="rect">
            <a:avLst/>
          </a:prstGeom>
        </p:spPr>
      </p:pic>
      <p:sp>
        <p:nvSpPr>
          <p:cNvPr id="15" name="TextBox 14">
            <a:extLst>
              <a:ext uri="{FF2B5EF4-FFF2-40B4-BE49-F238E27FC236}">
                <a16:creationId xmlns:a16="http://schemas.microsoft.com/office/drawing/2014/main" id="{0625AA13-5C04-4916-A391-CC535C1AEC57}"/>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2259616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Oregon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ESF-4 describes how the County will detect and suppress urban, rural, and wildland fires resulting from, or occurring coincidentally with, a significant disaster condition or incident.</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ESF-4.</a:t>
            </a:r>
          </a:p>
          <a:p>
            <a:pPr marL="171450" indent="-171450">
              <a:buFont typeface="Wingdings" panose="05000000000000000000" pitchFamily="2" charset="2"/>
              <a:buChar char="§"/>
            </a:pPr>
            <a:r>
              <a:rPr lang="en-US" sz="1175" dirty="0">
                <a:solidFill>
                  <a:schemeClr val="tx1"/>
                </a:solidFill>
              </a:rPr>
              <a:t>Facilitate collaborative planning to ensure the County’s capability to support ESF-4 activities.</a:t>
            </a:r>
          </a:p>
          <a:p>
            <a:pPr marL="171450" indent="-171450">
              <a:buFont typeface="Wingdings" panose="05000000000000000000" pitchFamily="2" charset="2"/>
              <a:buChar char="§"/>
            </a:pPr>
            <a:r>
              <a:rPr lang="en-US" sz="1175" dirty="0">
                <a:solidFill>
                  <a:schemeClr val="tx1"/>
                </a:solidFill>
              </a:rPr>
              <a:t>Review, revise, and develop plans, programs, and agreements on fire public safety protection activities, including region-wide mutual aid response protocols.</a:t>
            </a:r>
          </a:p>
          <a:p>
            <a:pPr marL="171450" indent="-171450">
              <a:buFont typeface="Wingdings" panose="05000000000000000000" pitchFamily="2" charset="2"/>
              <a:buChar char="§"/>
            </a:pPr>
            <a:r>
              <a:rPr lang="en-US" sz="1175" dirty="0">
                <a:solidFill>
                  <a:schemeClr val="tx1"/>
                </a:solidFill>
              </a:rPr>
              <a:t>Establish communication links with law enforcement agencies for coordinating warning and evacuation confirmation functions. </a:t>
            </a:r>
          </a:p>
          <a:p>
            <a:pPr marL="171450" indent="-171450">
              <a:buFont typeface="Wingdings" panose="05000000000000000000" pitchFamily="2" charset="2"/>
              <a:buChar char="§"/>
            </a:pPr>
            <a:r>
              <a:rPr lang="en-US" sz="1175" dirty="0">
                <a:solidFill>
                  <a:schemeClr val="tx1"/>
                </a:solidFill>
              </a:rPr>
              <a:t>Establish criteria for relocating fire operations if present facilities must be evacuated. </a:t>
            </a:r>
          </a:p>
          <a:p>
            <a:pPr marL="171450" indent="-171450">
              <a:buFont typeface="Wingdings" panose="05000000000000000000" pitchFamily="2" charset="2"/>
              <a:buChar char="§"/>
            </a:pPr>
            <a:r>
              <a:rPr lang="en-US" sz="1175" dirty="0">
                <a:solidFill>
                  <a:schemeClr val="tx1"/>
                </a:solidFill>
              </a:rPr>
              <a:t>Develop procedures and protocols for protective action communications with any at-risk populations on scene.</a:t>
            </a:r>
          </a:p>
          <a:p>
            <a:pPr marL="171450" indent="-171450">
              <a:buFont typeface="Wingdings" panose="05000000000000000000" pitchFamily="2" charset="2"/>
              <a:buChar char="§"/>
            </a:pPr>
            <a:r>
              <a:rPr lang="en-US" sz="1175" dirty="0">
                <a:solidFill>
                  <a:schemeClr val="tx1"/>
                </a:solidFill>
              </a:rPr>
              <a:t>Coordinate an annual review and update of the ESF with supporting agencies.</a:t>
            </a:r>
          </a:p>
          <a:p>
            <a:pPr>
              <a:spcBef>
                <a:spcPts val="600"/>
              </a:spcBef>
              <a:spcAft>
                <a:spcPts val="600"/>
              </a:spcAft>
            </a:pPr>
            <a:r>
              <a:rPr lang="en-US" sz="1175" b="1" dirty="0">
                <a:solidFill>
                  <a:schemeClr val="tx1"/>
                </a:solidFill>
              </a:rPr>
              <a:t>Response</a:t>
            </a:r>
          </a:p>
          <a:p>
            <a:pPr marL="171450" indent="-171450">
              <a:buFont typeface="Wingdings" panose="05000000000000000000" pitchFamily="2" charset="2"/>
              <a:buChar char="§"/>
            </a:pPr>
            <a:r>
              <a:rPr lang="en-US" sz="1175" dirty="0">
                <a:solidFill>
                  <a:schemeClr val="tx1"/>
                </a:solidFill>
              </a:rPr>
              <a:t>Conduct response operations related to fire prevention, fire suppression, and emergency medical aid to prevent loss of life, loss of property, and damage to the environment. </a:t>
            </a:r>
          </a:p>
          <a:p>
            <a:pPr marL="171450" indent="-171450">
              <a:buFont typeface="Wingdings" panose="05000000000000000000" pitchFamily="2" charset="2"/>
              <a:buChar char="§"/>
            </a:pPr>
            <a:r>
              <a:rPr lang="en-US" sz="1175" dirty="0">
                <a:solidFill>
                  <a:schemeClr val="tx1"/>
                </a:solidFill>
              </a:rPr>
              <a:t>Initiate mutual aid contingency plans, as required based on resource availability.</a:t>
            </a:r>
          </a:p>
          <a:p>
            <a:pPr>
              <a:spcBef>
                <a:spcPts val="600"/>
              </a:spcBef>
              <a:spcAft>
                <a:spcPts val="600"/>
              </a:spcAft>
            </a:pPr>
            <a:r>
              <a:rPr lang="en-US" sz="1175" b="1" dirty="0">
                <a:solidFill>
                  <a:schemeClr val="tx1"/>
                </a:solidFill>
              </a:rPr>
              <a:t>Recovery</a:t>
            </a:r>
          </a:p>
          <a:p>
            <a:pPr marL="171450" indent="-171450">
              <a:buFont typeface="Wingdings" panose="05000000000000000000" pitchFamily="2" charset="2"/>
              <a:buChar char="§"/>
            </a:pPr>
            <a:r>
              <a:rPr lang="en-US" sz="1175" dirty="0">
                <a:solidFill>
                  <a:schemeClr val="tx1"/>
                </a:solidFill>
              </a:rPr>
              <a:t>Demobilize any communication staging areas, mobile communication centers, and/or other applicable response operations according to established plans, policies, and procedures and return to normal day-to-day activities. </a:t>
            </a:r>
          </a:p>
          <a:p>
            <a:pPr marL="171450" indent="-171450">
              <a:buFont typeface="Wingdings" panose="05000000000000000000" pitchFamily="2" charset="2"/>
              <a:buChar char="§"/>
            </a:pPr>
            <a:r>
              <a:rPr lang="en-US" sz="1175" dirty="0">
                <a:solidFill>
                  <a:schemeClr val="tx1"/>
                </a:solidFill>
              </a:rPr>
              <a:t>Keep detailed records of expenses in case there is potential for federal and state reimbursement assistance.</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32691"/>
            <a:ext cx="4550599"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numCol="1" rtlCol="0" anchor="t"/>
          <a:lstStyle/>
          <a:p>
            <a:pPr marL="171450" indent="-171450">
              <a:buFont typeface="Wingdings" panose="05000000000000000000" pitchFamily="2" charset="2"/>
              <a:buChar char="§"/>
            </a:pPr>
            <a:r>
              <a:rPr lang="en-US" sz="1200" dirty="0">
                <a:solidFill>
                  <a:schemeClr val="tx1"/>
                </a:solidFill>
              </a:rPr>
              <a:t>All Area Fire Protection Districts</a:t>
            </a:r>
          </a:p>
          <a:p>
            <a:pPr marL="171450" indent="-171450">
              <a:buFont typeface="Wingdings" panose="05000000000000000000" pitchFamily="2" charset="2"/>
              <a:buChar char="§"/>
            </a:pPr>
            <a:r>
              <a:rPr lang="en-US" sz="1200" dirty="0">
                <a:solidFill>
                  <a:schemeClr val="tx1"/>
                </a:solidFill>
              </a:rPr>
              <a:t>Sheriff’s Office</a:t>
            </a:r>
          </a:p>
          <a:p>
            <a:pPr marL="171450" indent="-171450">
              <a:buFont typeface="Wingdings" panose="05000000000000000000" pitchFamily="2" charset="2"/>
              <a:buChar char="§"/>
            </a:pPr>
            <a:r>
              <a:rPr lang="en-US" sz="1200" dirty="0">
                <a:solidFill>
                  <a:schemeClr val="tx1"/>
                </a:solidFill>
              </a:rPr>
              <a:t>Salem Fire </a:t>
            </a:r>
            <a:r>
              <a:rPr lang="en-US" sz="1200">
                <a:solidFill>
                  <a:schemeClr val="tx1"/>
                </a:solidFill>
              </a:rPr>
              <a:t>Protection District</a:t>
            </a:r>
            <a:endParaRPr lang="en-US" sz="1200">
              <a:solidFill>
                <a:schemeClr val="tx1"/>
              </a:solidFill>
              <a:cs typeface="Calibri"/>
            </a:endParaRPr>
          </a:p>
        </p:txBody>
      </p:sp>
      <p:sp>
        <p:nvSpPr>
          <p:cNvPr id="3" name="TextBox 2">
            <a:extLst>
              <a:ext uri="{FF2B5EF4-FFF2-40B4-BE49-F238E27FC236}">
                <a16:creationId xmlns:a16="http://schemas.microsoft.com/office/drawing/2014/main" id="{24C6AF37-556D-43CD-8119-E1D0B36FAE49}"/>
              </a:ext>
            </a:extLst>
          </p:cNvPr>
          <p:cNvSpPr txBox="1"/>
          <p:nvPr/>
        </p:nvSpPr>
        <p:spPr>
          <a:xfrm>
            <a:off x="8324704" y="859094"/>
            <a:ext cx="1486088" cy="523220"/>
          </a:xfrm>
          <a:prstGeom prst="rect">
            <a:avLst/>
          </a:prstGeom>
          <a:noFill/>
        </p:spPr>
        <p:txBody>
          <a:bodyPr wrap="square" rtlCol="0">
            <a:spAutoFit/>
          </a:bodyPr>
          <a:lstStyle/>
          <a:p>
            <a:pPr algn="ctr"/>
            <a:r>
              <a:rPr lang="en-US" sz="1400" b="1" dirty="0"/>
              <a:t>Fire Defense Board </a:t>
            </a:r>
          </a:p>
        </p:txBody>
      </p:sp>
      <p:sp>
        <p:nvSpPr>
          <p:cNvPr id="21" name="Rectangle 20">
            <a:extLst>
              <a:ext uri="{FF2B5EF4-FFF2-40B4-BE49-F238E27FC236}">
                <a16:creationId xmlns:a16="http://schemas.microsoft.com/office/drawing/2014/main" id="{8CB48B0C-E9EA-4D2D-9486-A1EAFEC4C033}"/>
              </a:ext>
            </a:extLst>
          </p:cNvPr>
          <p:cNvSpPr/>
          <p:nvPr/>
        </p:nvSpPr>
        <p:spPr>
          <a:xfrm>
            <a:off x="5033060" y="6938454"/>
            <a:ext cx="4550599"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Forestry </a:t>
            </a:r>
          </a:p>
          <a:p>
            <a:pPr marL="171450" indent="-171450">
              <a:buFont typeface="Wingdings" panose="05000000000000000000" pitchFamily="2" charset="2"/>
              <a:buChar char="§"/>
            </a:pPr>
            <a:r>
              <a:rPr lang="en-US" sz="1200" dirty="0">
                <a:solidFill>
                  <a:schemeClr val="tx1"/>
                </a:solidFill>
              </a:rPr>
              <a:t>State Fire Marshal Hazardous Materials Team No. 13 </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rgbClr val="C00000"/>
                </a:solidFill>
              </a:rPr>
              <a:t>ESF 4 </a:t>
            </a:r>
            <a:r>
              <a:rPr lang="en-US" sz="2400" b="1" dirty="0">
                <a:solidFill>
                  <a:schemeClr val="tx1">
                    <a:lumMod val="65000"/>
                    <a:lumOff val="35000"/>
                  </a:schemeClr>
                </a:solidFill>
              </a:rPr>
              <a:t>– Firefighting</a:t>
            </a:r>
          </a:p>
        </p:txBody>
      </p:sp>
      <p:grpSp>
        <p:nvGrpSpPr>
          <p:cNvPr id="15" name="Group 14">
            <a:extLst>
              <a:ext uri="{FF2B5EF4-FFF2-40B4-BE49-F238E27FC236}">
                <a16:creationId xmlns:a16="http://schemas.microsoft.com/office/drawing/2014/main" id="{FD1AABA0-84CB-453F-8C2B-118728B1B0BA}"/>
              </a:ext>
            </a:extLst>
          </p:cNvPr>
          <p:cNvGrpSpPr/>
          <p:nvPr/>
        </p:nvGrpSpPr>
        <p:grpSpPr>
          <a:xfrm>
            <a:off x="478601" y="363902"/>
            <a:ext cx="1341504" cy="1156469"/>
            <a:chOff x="5126549" y="1483027"/>
            <a:chExt cx="1341504" cy="1156469"/>
          </a:xfrm>
        </p:grpSpPr>
        <p:sp>
          <p:nvSpPr>
            <p:cNvPr id="17" name="Hexagon 16">
              <a:extLst>
                <a:ext uri="{FF2B5EF4-FFF2-40B4-BE49-F238E27FC236}">
                  <a16:creationId xmlns:a16="http://schemas.microsoft.com/office/drawing/2014/main" id="{6E4C180D-89E3-4477-A912-6E68C96C1EE3}"/>
                </a:ext>
              </a:extLst>
            </p:cNvPr>
            <p:cNvSpPr/>
            <p:nvPr/>
          </p:nvSpPr>
          <p:spPr>
            <a:xfrm>
              <a:off x="5126549" y="1483027"/>
              <a:ext cx="1341504" cy="1156469"/>
            </a:xfrm>
            <a:prstGeom prst="hexagon">
              <a:avLst/>
            </a:prstGeom>
            <a:solidFill>
              <a:srgbClr val="D52130"/>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18" name="Picture 6">
              <a:extLst>
                <a:ext uri="{FF2B5EF4-FFF2-40B4-BE49-F238E27FC236}">
                  <a16:creationId xmlns:a16="http://schemas.microsoft.com/office/drawing/2014/main" id="{1D5BBA48-A185-4E3C-B925-BAF280CD2B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0632" y="1517074"/>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TextBox 18">
            <a:extLst>
              <a:ext uri="{FF2B5EF4-FFF2-40B4-BE49-F238E27FC236}">
                <a16:creationId xmlns:a16="http://schemas.microsoft.com/office/drawing/2014/main" id="{F75E4679-9395-4C81-BE64-24E7CA298B52}"/>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1520175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Oregon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ESF-5 describes how the County will support incident information and planning needs to develop and maintain a common operating picture to support response and recovery activities.</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ESF-5.</a:t>
            </a:r>
          </a:p>
          <a:p>
            <a:pPr marL="171450" indent="-171450">
              <a:buFont typeface="Wingdings" panose="05000000000000000000" pitchFamily="2" charset="2"/>
              <a:buChar char="§"/>
            </a:pPr>
            <a:r>
              <a:rPr lang="en-US" sz="1175" dirty="0">
                <a:solidFill>
                  <a:schemeClr val="tx1"/>
                </a:solidFill>
              </a:rPr>
              <a:t>Maintain an inventory of personnel and resources available to support emergency operations.</a:t>
            </a:r>
          </a:p>
          <a:p>
            <a:pPr marL="171450" indent="-171450">
              <a:buFont typeface="Wingdings" panose="05000000000000000000" pitchFamily="2" charset="2"/>
              <a:buChar char="§"/>
            </a:pPr>
            <a:r>
              <a:rPr lang="en-US" sz="1175" dirty="0">
                <a:solidFill>
                  <a:schemeClr val="tx1"/>
                </a:solidFill>
              </a:rPr>
              <a:t>Maintain department data and statistics that may inform incident planning and damage assessment activities.</a:t>
            </a:r>
          </a:p>
          <a:p>
            <a:pPr marL="171450" indent="-171450">
              <a:buFont typeface="Wingdings" panose="05000000000000000000" pitchFamily="2" charset="2"/>
              <a:buChar char="§"/>
            </a:pPr>
            <a:r>
              <a:rPr lang="en-US" sz="1175" dirty="0">
                <a:solidFill>
                  <a:schemeClr val="tx1"/>
                </a:solidFill>
              </a:rPr>
              <a:t>Establish and maintain systems for incident data management and information sharing.</a:t>
            </a:r>
          </a:p>
          <a:p>
            <a:pPr marL="171450" indent="-171450">
              <a:buFont typeface="Wingdings" panose="05000000000000000000" pitchFamily="2" charset="2"/>
              <a:buChar char="§"/>
            </a:pPr>
            <a:r>
              <a:rPr lang="en-US" sz="1175" dirty="0">
                <a:solidFill>
                  <a:schemeClr val="tx1"/>
                </a:solidFill>
              </a:rPr>
              <a:t>Establish standardized reporting processes and prepare standardized reporting formats and forms.</a:t>
            </a:r>
          </a:p>
          <a:p>
            <a:pPr marL="171450" indent="-171450">
              <a:buFont typeface="Wingdings" panose="05000000000000000000" pitchFamily="2" charset="2"/>
              <a:buChar char="§"/>
            </a:pPr>
            <a:r>
              <a:rPr lang="en-US" sz="1175" dirty="0">
                <a:solidFill>
                  <a:schemeClr val="tx1"/>
                </a:solidFill>
              </a:rPr>
              <a:t>Maintain the operational capacity of the County Emergency Operations Center (EOC) to support information and planning activities.</a:t>
            </a:r>
          </a:p>
          <a:p>
            <a:pPr marL="171450" indent="-171450">
              <a:buFont typeface="Wingdings" panose="05000000000000000000" pitchFamily="2" charset="2"/>
              <a:buChar char="§"/>
            </a:pPr>
            <a:r>
              <a:rPr lang="en-US" sz="1175" dirty="0">
                <a:solidFill>
                  <a:schemeClr val="tx1"/>
                </a:solidFill>
              </a:rPr>
              <a:t>Coordinate an annual review and update of the ESF with supporting agencies.</a:t>
            </a:r>
          </a:p>
          <a:p>
            <a:pPr>
              <a:spcBef>
                <a:spcPts val="600"/>
              </a:spcBef>
              <a:spcAft>
                <a:spcPts val="600"/>
              </a:spcAft>
            </a:pPr>
            <a:r>
              <a:rPr lang="en-US" sz="1175" b="1" dirty="0">
                <a:solidFill>
                  <a:schemeClr val="tx1"/>
                </a:solidFill>
              </a:rPr>
              <a:t>Response</a:t>
            </a:r>
          </a:p>
          <a:p>
            <a:pPr marL="171450" indent="-171450">
              <a:buFont typeface="Wingdings" panose="05000000000000000000" pitchFamily="2" charset="2"/>
              <a:buChar char="§"/>
            </a:pPr>
            <a:r>
              <a:rPr lang="en-US" sz="1175" dirty="0">
                <a:solidFill>
                  <a:schemeClr val="tx1"/>
                </a:solidFill>
              </a:rPr>
              <a:t>Assess status of and impacts to agency systems, infrastructure, customers, etc. </a:t>
            </a:r>
          </a:p>
          <a:p>
            <a:pPr marL="171450" indent="-171450">
              <a:buFont typeface="Wingdings" panose="05000000000000000000" pitchFamily="2" charset="2"/>
              <a:buChar char="§"/>
            </a:pPr>
            <a:r>
              <a:rPr lang="en-US" sz="1175" dirty="0">
                <a:solidFill>
                  <a:schemeClr val="tx1"/>
                </a:solidFill>
              </a:rPr>
              <a:t>Ensure that agency data is entered into any incident management information system used (e.g., online, software, paper, etc.).</a:t>
            </a:r>
          </a:p>
          <a:p>
            <a:pPr marL="171450" indent="-171450">
              <a:buFont typeface="Wingdings" panose="05000000000000000000" pitchFamily="2" charset="2"/>
              <a:buChar char="§"/>
            </a:pPr>
            <a:r>
              <a:rPr lang="en-US" sz="1175" dirty="0">
                <a:solidFill>
                  <a:schemeClr val="tx1"/>
                </a:solidFill>
              </a:rPr>
              <a:t>Activate the County EOC and establish operational objectives and priorities through the incident action planning process.</a:t>
            </a:r>
          </a:p>
          <a:p>
            <a:pPr marL="171450" indent="-171450">
              <a:buFont typeface="Wingdings" panose="05000000000000000000" pitchFamily="2" charset="2"/>
              <a:buChar char="§"/>
            </a:pPr>
            <a:r>
              <a:rPr lang="en-US" sz="1175" dirty="0">
                <a:solidFill>
                  <a:schemeClr val="tx1"/>
                </a:solidFill>
              </a:rPr>
              <a:t>Monitor incident status</a:t>
            </a:r>
          </a:p>
          <a:p>
            <a:pPr>
              <a:spcBef>
                <a:spcPts val="600"/>
              </a:spcBef>
              <a:spcAft>
                <a:spcPts val="600"/>
              </a:spcAft>
            </a:pPr>
            <a:r>
              <a:rPr lang="en-US" sz="1175" b="1" dirty="0">
                <a:solidFill>
                  <a:schemeClr val="tx1"/>
                </a:solidFill>
              </a:rPr>
              <a:t>Recovery</a:t>
            </a:r>
          </a:p>
          <a:p>
            <a:pPr marL="171450" indent="-171450">
              <a:buFont typeface="Wingdings" panose="05000000000000000000" pitchFamily="2" charset="2"/>
              <a:buChar char="§"/>
            </a:pPr>
            <a:r>
              <a:rPr lang="en-US" sz="1175" dirty="0">
                <a:solidFill>
                  <a:schemeClr val="tx1"/>
                </a:solidFill>
              </a:rPr>
              <a:t>Continue to provide situation status updates as requested by the County EOC. </a:t>
            </a:r>
          </a:p>
          <a:p>
            <a:pPr marL="171450" indent="-171450">
              <a:buFont typeface="Wingdings" panose="05000000000000000000" pitchFamily="2" charset="2"/>
              <a:buChar char="§"/>
            </a:pPr>
            <a:r>
              <a:rPr lang="en-US" sz="1175" dirty="0">
                <a:solidFill>
                  <a:schemeClr val="tx1"/>
                </a:solidFill>
              </a:rPr>
              <a:t>Maintain incident documentation to support public and individual assistance processes.</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endParaRPr lang="en-US" sz="1175" dirty="0">
              <a:solidFill>
                <a:schemeClr val="tx1"/>
              </a:solidFill>
            </a:endParaRP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09254"/>
            <a:ext cx="4550599"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All Other County Departments</a:t>
            </a:r>
          </a:p>
        </p:txBody>
      </p:sp>
      <p:sp>
        <p:nvSpPr>
          <p:cNvPr id="3" name="TextBox 2">
            <a:extLst>
              <a:ext uri="{FF2B5EF4-FFF2-40B4-BE49-F238E27FC236}">
                <a16:creationId xmlns:a16="http://schemas.microsoft.com/office/drawing/2014/main" id="{24C6AF37-556D-43CD-8119-E1D0B36FAE49}"/>
              </a:ext>
            </a:extLst>
          </p:cNvPr>
          <p:cNvSpPr txBox="1"/>
          <p:nvPr/>
        </p:nvSpPr>
        <p:spPr>
          <a:xfrm>
            <a:off x="8324704" y="700132"/>
            <a:ext cx="1486088" cy="738664"/>
          </a:xfrm>
          <a:prstGeom prst="rect">
            <a:avLst/>
          </a:prstGeom>
          <a:noFill/>
        </p:spPr>
        <p:txBody>
          <a:bodyPr wrap="square" rtlCol="0">
            <a:spAutoFit/>
          </a:bodyPr>
          <a:lstStyle/>
          <a:p>
            <a:pPr algn="ctr"/>
            <a:r>
              <a:rPr lang="en-US" sz="1400" b="1" dirty="0"/>
              <a:t>Emergency Management Department</a:t>
            </a:r>
          </a:p>
        </p:txBody>
      </p:sp>
      <p:sp>
        <p:nvSpPr>
          <p:cNvPr id="21" name="Rectangle 20">
            <a:extLst>
              <a:ext uri="{FF2B5EF4-FFF2-40B4-BE49-F238E27FC236}">
                <a16:creationId xmlns:a16="http://schemas.microsoft.com/office/drawing/2014/main" id="{8CB48B0C-E9EA-4D2D-9486-A1EAFEC4C033}"/>
              </a:ext>
            </a:extLst>
          </p:cNvPr>
          <p:cNvSpPr/>
          <p:nvPr/>
        </p:nvSpPr>
        <p:spPr>
          <a:xfrm>
            <a:off x="5033060" y="6930299"/>
            <a:ext cx="4550599"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 </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accent2">
                    <a:lumMod val="75000"/>
                  </a:schemeClr>
                </a:solidFill>
              </a:rPr>
              <a:t>ESF 5 </a:t>
            </a:r>
            <a:r>
              <a:rPr lang="en-US" sz="2400" b="1" dirty="0">
                <a:solidFill>
                  <a:schemeClr val="tx1">
                    <a:lumMod val="65000"/>
                    <a:lumOff val="35000"/>
                  </a:schemeClr>
                </a:solidFill>
              </a:rPr>
              <a:t>– Information &amp; Planning</a:t>
            </a:r>
          </a:p>
        </p:txBody>
      </p:sp>
      <p:grpSp>
        <p:nvGrpSpPr>
          <p:cNvPr id="19" name="Group 18">
            <a:extLst>
              <a:ext uri="{FF2B5EF4-FFF2-40B4-BE49-F238E27FC236}">
                <a16:creationId xmlns:a16="http://schemas.microsoft.com/office/drawing/2014/main" id="{ED454657-5856-4351-B398-94F6A246A002}"/>
              </a:ext>
            </a:extLst>
          </p:cNvPr>
          <p:cNvGrpSpPr/>
          <p:nvPr/>
        </p:nvGrpSpPr>
        <p:grpSpPr>
          <a:xfrm>
            <a:off x="488333" y="205301"/>
            <a:ext cx="1341504" cy="1156469"/>
            <a:chOff x="6669607" y="1487986"/>
            <a:chExt cx="1341504" cy="1156469"/>
          </a:xfrm>
        </p:grpSpPr>
        <p:sp>
          <p:nvSpPr>
            <p:cNvPr id="20" name="Hexagon 19">
              <a:extLst>
                <a:ext uri="{FF2B5EF4-FFF2-40B4-BE49-F238E27FC236}">
                  <a16:creationId xmlns:a16="http://schemas.microsoft.com/office/drawing/2014/main" id="{F161B45C-CFB2-45A8-B6FE-14513950BE75}"/>
                </a:ext>
              </a:extLst>
            </p:cNvPr>
            <p:cNvSpPr/>
            <p:nvPr/>
          </p:nvSpPr>
          <p:spPr>
            <a:xfrm>
              <a:off x="6669607" y="1487986"/>
              <a:ext cx="1341504" cy="1156469"/>
            </a:xfrm>
            <a:prstGeom prst="hexagon">
              <a:avLst/>
            </a:prstGeom>
            <a:solidFill>
              <a:schemeClr val="accent2">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23" name="Picture 8">
              <a:extLst>
                <a:ext uri="{FF2B5EF4-FFF2-40B4-BE49-F238E27FC236}">
                  <a16:creationId xmlns:a16="http://schemas.microsoft.com/office/drawing/2014/main" id="{048E65D0-B8FF-4FAA-8265-44EE2205AF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5176" y="1517074"/>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17" name="TextBox 16">
            <a:extLst>
              <a:ext uri="{FF2B5EF4-FFF2-40B4-BE49-F238E27FC236}">
                <a16:creationId xmlns:a16="http://schemas.microsoft.com/office/drawing/2014/main" id="{0001F5EF-0EB4-47F3-90F9-5895F9448F6E}"/>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1307389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Oregon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ESF-6 how the County will support city and Tribal governments, and non-governmental organizations to identify food, water, mass care, emergency assistance, temporary housing, and human services needs of people impacted by disasters. </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ESF-6.</a:t>
            </a:r>
          </a:p>
          <a:p>
            <a:pPr marL="171450" indent="-171450">
              <a:buFont typeface="Wingdings" panose="05000000000000000000" pitchFamily="2" charset="2"/>
              <a:buChar char="§"/>
            </a:pPr>
            <a:r>
              <a:rPr lang="en-US" sz="1175" dirty="0">
                <a:solidFill>
                  <a:schemeClr val="tx1"/>
                </a:solidFill>
              </a:rPr>
              <a:t>Coordinate pre-incident public health inspections of shelters and verify sanitary conditions as required.</a:t>
            </a:r>
          </a:p>
          <a:p>
            <a:pPr marL="171450" indent="-171450">
              <a:buFont typeface="Wingdings" panose="05000000000000000000" pitchFamily="2" charset="2"/>
              <a:buChar char="§"/>
            </a:pPr>
            <a:r>
              <a:rPr lang="en-US" sz="1175" dirty="0">
                <a:solidFill>
                  <a:schemeClr val="tx1"/>
                </a:solidFill>
              </a:rPr>
              <a:t>Pre-plan sheltering agreements with the EMD and non-governmental organizations.</a:t>
            </a:r>
          </a:p>
          <a:p>
            <a:pPr marL="171450" indent="-171450">
              <a:buFont typeface="Wingdings" panose="05000000000000000000" pitchFamily="2" charset="2"/>
              <a:buChar char="§"/>
            </a:pPr>
            <a:r>
              <a:rPr lang="en-US" sz="1175" dirty="0">
                <a:solidFill>
                  <a:schemeClr val="tx1"/>
                </a:solidFill>
              </a:rPr>
              <a:t>Work with the County Emergency Management Department (EMD) to develop and maintain a mass care and food and water plan/SOPs including procedures for:</a:t>
            </a:r>
          </a:p>
          <a:p>
            <a:pPr marL="628650" lvl="1" indent="-171450">
              <a:buFont typeface="Wingdings" panose="05000000000000000000" pitchFamily="2" charset="2"/>
              <a:buChar char="§"/>
            </a:pPr>
            <a:r>
              <a:rPr lang="en-US" sz="1175" dirty="0">
                <a:solidFill>
                  <a:schemeClr val="tx1"/>
                </a:solidFill>
              </a:rPr>
              <a:t>Mass care</a:t>
            </a:r>
          </a:p>
          <a:p>
            <a:pPr marL="628650" lvl="1" indent="-171450">
              <a:buFont typeface="Wingdings" panose="05000000000000000000" pitchFamily="2" charset="2"/>
              <a:buChar char="§"/>
            </a:pPr>
            <a:r>
              <a:rPr lang="en-US" sz="1175" dirty="0">
                <a:solidFill>
                  <a:schemeClr val="tx1"/>
                </a:solidFill>
              </a:rPr>
              <a:t>Emergency assistance</a:t>
            </a:r>
          </a:p>
          <a:p>
            <a:pPr marL="628650" lvl="1" indent="-171450">
              <a:buFont typeface="Wingdings" panose="05000000000000000000" pitchFamily="2" charset="2"/>
              <a:buChar char="§"/>
            </a:pPr>
            <a:r>
              <a:rPr lang="en-US" sz="1175" dirty="0">
                <a:solidFill>
                  <a:schemeClr val="tx1"/>
                </a:solidFill>
              </a:rPr>
              <a:t>Housing</a:t>
            </a:r>
          </a:p>
          <a:p>
            <a:pPr marL="628650" lvl="1" indent="-171450">
              <a:buFont typeface="Wingdings" panose="05000000000000000000" pitchFamily="2" charset="2"/>
              <a:buChar char="§"/>
            </a:pPr>
            <a:r>
              <a:rPr lang="en-US" sz="1175" dirty="0">
                <a:solidFill>
                  <a:schemeClr val="tx1"/>
                </a:solidFill>
              </a:rPr>
              <a:t>Human services</a:t>
            </a:r>
          </a:p>
          <a:p>
            <a:pPr marL="628650" lvl="1" indent="-171450">
              <a:buFont typeface="Wingdings" panose="05000000000000000000" pitchFamily="2" charset="2"/>
              <a:buChar char="§"/>
            </a:pPr>
            <a:r>
              <a:rPr lang="en-US" sz="1175" dirty="0">
                <a:solidFill>
                  <a:schemeClr val="tx1"/>
                </a:solidFill>
              </a:rPr>
              <a:t>Stockpiling/procuring food and water</a:t>
            </a:r>
          </a:p>
          <a:p>
            <a:pPr marL="628650" lvl="1" indent="-171450">
              <a:buFont typeface="Wingdings" panose="05000000000000000000" pitchFamily="2" charset="2"/>
              <a:buChar char="§"/>
            </a:pPr>
            <a:r>
              <a:rPr lang="en-US" sz="1175" dirty="0">
                <a:solidFill>
                  <a:schemeClr val="tx1"/>
                </a:solidFill>
              </a:rPr>
              <a:t>Transporting food and water to and from the warehouse/staging area</a:t>
            </a:r>
          </a:p>
          <a:p>
            <a:pPr marL="628650" lvl="1" indent="-171450">
              <a:buFont typeface="Wingdings" panose="05000000000000000000" pitchFamily="2" charset="2"/>
              <a:buChar char="§"/>
            </a:pPr>
            <a:r>
              <a:rPr lang="en-US" sz="1175" dirty="0">
                <a:solidFill>
                  <a:schemeClr val="tx1"/>
                </a:solidFill>
              </a:rPr>
              <a:t>Document the amount of food and water provided to dispensing locations and monitoring stored inventory status</a:t>
            </a:r>
          </a:p>
          <a:p>
            <a:pPr marL="628650" lvl="1" indent="-171450">
              <a:buFont typeface="Wingdings" panose="05000000000000000000" pitchFamily="2" charset="2"/>
              <a:buChar char="§"/>
            </a:pPr>
            <a:r>
              <a:rPr lang="en-US" sz="1175" dirty="0">
                <a:solidFill>
                  <a:schemeClr val="tx1"/>
                </a:solidFill>
              </a:rPr>
              <a:t>Provide for necessary dietary restrictions (i.e., diabetics, hypertension, celiac disease, religious/cultural restrictions, etc.).</a:t>
            </a:r>
          </a:p>
          <a:p>
            <a:pPr>
              <a:spcBef>
                <a:spcPts val="600"/>
              </a:spcBef>
              <a:spcAft>
                <a:spcPts val="600"/>
              </a:spcAft>
            </a:pPr>
            <a:r>
              <a:rPr lang="en-US" sz="1175" b="1" dirty="0">
                <a:solidFill>
                  <a:schemeClr val="tx1"/>
                </a:solidFill>
              </a:rPr>
              <a:t>Response</a:t>
            </a:r>
          </a:p>
          <a:p>
            <a:pPr marL="171450" indent="-171450">
              <a:buFont typeface="Wingdings" panose="05000000000000000000" pitchFamily="2" charset="2"/>
              <a:buChar char="§"/>
            </a:pPr>
            <a:r>
              <a:rPr lang="en-US" sz="1175" dirty="0">
                <a:solidFill>
                  <a:schemeClr val="tx1"/>
                </a:solidFill>
              </a:rPr>
              <a:t>Notify appropriate non-governmental organizations of evacuation routes and need for shelter, food, water, and an estimated number of persons affected. </a:t>
            </a:r>
          </a:p>
          <a:p>
            <a:pPr marL="171450" indent="-171450">
              <a:buFont typeface="Wingdings" panose="05000000000000000000" pitchFamily="2" charset="2"/>
              <a:buChar char="§"/>
            </a:pPr>
            <a:r>
              <a:rPr lang="en-US" sz="1175" dirty="0">
                <a:solidFill>
                  <a:schemeClr val="tx1"/>
                </a:solidFill>
              </a:rPr>
              <a:t>Coordinate crisis counseling for disaster survivors/workers.</a:t>
            </a:r>
          </a:p>
          <a:p>
            <a:pPr marL="171450" indent="-171450">
              <a:buFont typeface="Wingdings" panose="05000000000000000000" pitchFamily="2" charset="2"/>
              <a:buChar char="§"/>
            </a:pPr>
            <a:r>
              <a:rPr lang="en-US" sz="1175" dirty="0">
                <a:solidFill>
                  <a:schemeClr val="tx1"/>
                </a:solidFill>
              </a:rPr>
              <a:t>Coordinate shelter operations to provide for the temporary housing for displaced citizens.</a:t>
            </a:r>
          </a:p>
          <a:p>
            <a:pPr marL="171450" indent="-171450">
              <a:buFont typeface="Wingdings" panose="05000000000000000000" pitchFamily="2" charset="2"/>
              <a:buChar char="§"/>
            </a:pPr>
            <a:r>
              <a:rPr lang="en-US" sz="1175" dirty="0">
                <a:solidFill>
                  <a:schemeClr val="tx1"/>
                </a:solidFill>
              </a:rPr>
              <a:t>Family and Community Outreach Department registers evacuees.</a:t>
            </a:r>
          </a:p>
          <a:p>
            <a:pPr marL="171450" indent="-171450">
              <a:buFont typeface="Wingdings" panose="05000000000000000000" pitchFamily="2" charset="2"/>
              <a:buChar char="§"/>
            </a:pPr>
            <a:r>
              <a:rPr lang="en-US" sz="1175" dirty="0">
                <a:solidFill>
                  <a:schemeClr val="tx1"/>
                </a:solidFill>
              </a:rPr>
              <a:t>Maintain communication between shelter and food and water facilities and the Emergency Operations Center.</a:t>
            </a:r>
          </a:p>
          <a:p>
            <a:pPr marL="171450" indent="-171450">
              <a:buFont typeface="Wingdings" panose="05000000000000000000" pitchFamily="2" charset="2"/>
              <a:buChar char="§"/>
            </a:pPr>
            <a:r>
              <a:rPr lang="en-US" sz="1175" dirty="0">
                <a:solidFill>
                  <a:schemeClr val="tx1"/>
                </a:solidFill>
              </a:rPr>
              <a:t>Assess current and projected health care needs for the county in coordination with local, state, tribal, and federal partners.</a:t>
            </a:r>
          </a:p>
          <a:p>
            <a:pPr>
              <a:spcBef>
                <a:spcPts val="600"/>
              </a:spcBef>
              <a:spcAft>
                <a:spcPts val="600"/>
              </a:spcAft>
            </a:pPr>
            <a:r>
              <a:rPr lang="en-US" sz="1175" b="1" dirty="0">
                <a:solidFill>
                  <a:schemeClr val="tx1"/>
                </a:solidFill>
              </a:rPr>
              <a:t>Recovery</a:t>
            </a:r>
          </a:p>
          <a:p>
            <a:pPr marL="171450" indent="-171450">
              <a:buFont typeface="Wingdings" panose="05000000000000000000" pitchFamily="2" charset="2"/>
              <a:buChar char="§"/>
            </a:pPr>
            <a:r>
              <a:rPr lang="en-US" sz="1175" dirty="0">
                <a:solidFill>
                  <a:schemeClr val="tx1"/>
                </a:solidFill>
              </a:rPr>
              <a:t>Compile and keep all documentation collected relating to the management of mass care and food and water activities. </a:t>
            </a:r>
          </a:p>
          <a:p>
            <a:pPr marL="171450" indent="-171450">
              <a:buFont typeface="Wingdings" panose="05000000000000000000" pitchFamily="2" charset="2"/>
              <a:buChar char="§"/>
            </a:pPr>
            <a:r>
              <a:rPr lang="en-US" sz="1175" dirty="0">
                <a:solidFill>
                  <a:schemeClr val="tx1"/>
                </a:solidFill>
              </a:rPr>
              <a:t>Coordinate with state and federal officials regarding the location of the Disaster Application Center.</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0" y="6912556"/>
            <a:ext cx="3476737" cy="8598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Sheriff’s Office &amp; Animal Control</a:t>
            </a:r>
          </a:p>
          <a:p>
            <a:pPr marL="171450" indent="-171450">
              <a:buFont typeface="Wingdings" panose="05000000000000000000" pitchFamily="2" charset="2"/>
              <a:buChar char="§"/>
            </a:pPr>
            <a:r>
              <a:rPr lang="fr-FR" sz="1200" dirty="0">
                <a:solidFill>
                  <a:schemeClr val="tx1"/>
                </a:solidFill>
              </a:rPr>
              <a:t>Willamette Valley Communications Center (9-1-1)</a:t>
            </a:r>
          </a:p>
          <a:p>
            <a:pPr marL="171450" indent="-171450">
              <a:buFont typeface="Wingdings" panose="05000000000000000000" pitchFamily="2" charset="2"/>
              <a:buChar char="§"/>
            </a:pPr>
            <a:r>
              <a:rPr lang="en-US" sz="1200" dirty="0">
                <a:solidFill>
                  <a:schemeClr val="tx1"/>
                </a:solidFill>
              </a:rPr>
              <a:t>Amateur Radio Emergency Services</a:t>
            </a:r>
          </a:p>
          <a:p>
            <a:pPr marL="171450" indent="-171450">
              <a:buFont typeface="Wingdings" panose="05000000000000000000" pitchFamily="2" charset="2"/>
              <a:buChar char="§"/>
            </a:pPr>
            <a:r>
              <a:rPr lang="en-US" sz="1200" dirty="0">
                <a:solidFill>
                  <a:schemeClr val="tx1"/>
                </a:solidFill>
              </a:rPr>
              <a:t>Behavioral  Health </a:t>
            </a:r>
          </a:p>
        </p:txBody>
      </p:sp>
      <p:sp>
        <p:nvSpPr>
          <p:cNvPr id="3" name="TextBox 2">
            <a:extLst>
              <a:ext uri="{FF2B5EF4-FFF2-40B4-BE49-F238E27FC236}">
                <a16:creationId xmlns:a16="http://schemas.microsoft.com/office/drawing/2014/main" id="{24C6AF37-556D-43CD-8119-E1D0B36FAE49}"/>
              </a:ext>
            </a:extLst>
          </p:cNvPr>
          <p:cNvSpPr txBox="1"/>
          <p:nvPr/>
        </p:nvSpPr>
        <p:spPr>
          <a:xfrm>
            <a:off x="8311303" y="498487"/>
            <a:ext cx="1486088" cy="1169551"/>
          </a:xfrm>
          <a:prstGeom prst="rect">
            <a:avLst/>
          </a:prstGeom>
          <a:noFill/>
        </p:spPr>
        <p:txBody>
          <a:bodyPr wrap="square" rtlCol="0">
            <a:spAutoFit/>
          </a:bodyPr>
          <a:lstStyle/>
          <a:p>
            <a:pPr algn="ctr"/>
            <a:r>
              <a:rPr lang="en-US" sz="1400" b="1" dirty="0"/>
              <a:t>Family and Community Outreach &amp; Public Health Department</a:t>
            </a:r>
          </a:p>
        </p:txBody>
      </p:sp>
      <p:sp>
        <p:nvSpPr>
          <p:cNvPr id="21" name="Rectangle 20">
            <a:extLst>
              <a:ext uri="{FF2B5EF4-FFF2-40B4-BE49-F238E27FC236}">
                <a16:creationId xmlns:a16="http://schemas.microsoft.com/office/drawing/2014/main" id="{8CB48B0C-E9EA-4D2D-9486-A1EAFEC4C033}"/>
              </a:ext>
            </a:extLst>
          </p:cNvPr>
          <p:cNvSpPr/>
          <p:nvPr/>
        </p:nvSpPr>
        <p:spPr>
          <a:xfrm>
            <a:off x="6010656" y="6912556"/>
            <a:ext cx="3573003" cy="63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Human Services</a:t>
            </a:r>
          </a:p>
          <a:p>
            <a:pPr marL="171450" indent="-171450">
              <a:buFont typeface="Wingdings" panose="05000000000000000000" pitchFamily="2" charset="2"/>
              <a:buChar char="§"/>
            </a:pPr>
            <a:r>
              <a:rPr lang="en-US" sz="1200" dirty="0">
                <a:solidFill>
                  <a:schemeClr val="tx1"/>
                </a:solidFill>
              </a:rPr>
              <a:t>Emergency Management Department</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rgbClr val="FF0000"/>
                </a:solidFill>
              </a:rPr>
              <a:t>ESF 6 </a:t>
            </a:r>
            <a:r>
              <a:rPr lang="en-US" sz="2400" b="1" dirty="0">
                <a:solidFill>
                  <a:schemeClr val="tx1">
                    <a:lumMod val="65000"/>
                    <a:lumOff val="35000"/>
                  </a:schemeClr>
                </a:solidFill>
              </a:rPr>
              <a:t>– Mass Care, Food, &amp; Water</a:t>
            </a:r>
          </a:p>
        </p:txBody>
      </p:sp>
      <p:grpSp>
        <p:nvGrpSpPr>
          <p:cNvPr id="17" name="Group 16">
            <a:extLst>
              <a:ext uri="{FF2B5EF4-FFF2-40B4-BE49-F238E27FC236}">
                <a16:creationId xmlns:a16="http://schemas.microsoft.com/office/drawing/2014/main" id="{46FA3761-191B-4569-87CF-282B53E61E57}"/>
              </a:ext>
            </a:extLst>
          </p:cNvPr>
          <p:cNvGrpSpPr/>
          <p:nvPr/>
        </p:nvGrpSpPr>
        <p:grpSpPr>
          <a:xfrm>
            <a:off x="486321" y="269089"/>
            <a:ext cx="1341504" cy="1169707"/>
            <a:chOff x="8203648" y="1488336"/>
            <a:chExt cx="1341504" cy="1169707"/>
          </a:xfrm>
        </p:grpSpPr>
        <p:sp>
          <p:nvSpPr>
            <p:cNvPr id="18" name="Hexagon 17">
              <a:extLst>
                <a:ext uri="{FF2B5EF4-FFF2-40B4-BE49-F238E27FC236}">
                  <a16:creationId xmlns:a16="http://schemas.microsoft.com/office/drawing/2014/main" id="{FE28C169-124E-4D5B-BA20-656E4C636B71}"/>
                </a:ext>
              </a:extLst>
            </p:cNvPr>
            <p:cNvSpPr/>
            <p:nvPr/>
          </p:nvSpPr>
          <p:spPr>
            <a:xfrm>
              <a:off x="8203648" y="1488336"/>
              <a:ext cx="1341504" cy="1156469"/>
            </a:xfrm>
            <a:prstGeom prst="hexagon">
              <a:avLst/>
            </a:prstGeom>
            <a:solidFill>
              <a:srgbClr val="D52130"/>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pic>
          <p:nvPicPr>
            <p:cNvPr id="24" name="Picture 10">
              <a:extLst>
                <a:ext uri="{FF2B5EF4-FFF2-40B4-BE49-F238E27FC236}">
                  <a16:creationId xmlns:a16="http://schemas.microsoft.com/office/drawing/2014/main" id="{BF656156-FC6E-42A6-A220-995C270B57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5089" y="1560763"/>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25" name="Rectangle 24">
            <a:extLst>
              <a:ext uri="{FF2B5EF4-FFF2-40B4-BE49-F238E27FC236}">
                <a16:creationId xmlns:a16="http://schemas.microsoft.com/office/drawing/2014/main" id="{F5788769-9545-4343-B5BB-57179C76E31A}"/>
              </a:ext>
            </a:extLst>
          </p:cNvPr>
          <p:cNvSpPr/>
          <p:nvPr/>
        </p:nvSpPr>
        <p:spPr>
          <a:xfrm>
            <a:off x="3964328" y="6922802"/>
            <a:ext cx="2045058" cy="849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Environmental Health</a:t>
            </a:r>
          </a:p>
          <a:p>
            <a:pPr marL="171450" indent="-171450">
              <a:buFont typeface="Wingdings" panose="05000000000000000000" pitchFamily="2" charset="2"/>
              <a:buChar char="§"/>
            </a:pPr>
            <a:r>
              <a:rPr lang="en-US" sz="1200" dirty="0">
                <a:solidFill>
                  <a:schemeClr val="tx1"/>
                </a:solidFill>
              </a:rPr>
              <a:t>Housing Authority</a:t>
            </a:r>
          </a:p>
          <a:p>
            <a:pPr marL="171450" indent="-171450">
              <a:buFont typeface="Wingdings" panose="05000000000000000000" pitchFamily="2" charset="2"/>
              <a:buChar char="§"/>
            </a:pPr>
            <a:r>
              <a:rPr lang="en-US" sz="1200" dirty="0">
                <a:solidFill>
                  <a:schemeClr val="tx1"/>
                </a:solidFill>
              </a:rPr>
              <a:t>Public Works Department</a:t>
            </a:r>
          </a:p>
          <a:p>
            <a:pPr marL="171450" indent="-171450">
              <a:buFont typeface="Wingdings" panose="05000000000000000000" pitchFamily="2" charset="2"/>
              <a:buChar char="§"/>
            </a:pPr>
            <a:r>
              <a:rPr lang="fr-FR" sz="1200" dirty="0">
                <a:solidFill>
                  <a:schemeClr val="tx1"/>
                </a:solidFill>
              </a:rPr>
              <a:t>Public </a:t>
            </a:r>
            <a:r>
              <a:rPr lang="fr-FR" sz="1200" dirty="0" err="1">
                <a:solidFill>
                  <a:schemeClr val="tx1"/>
                </a:solidFill>
              </a:rPr>
              <a:t>Health</a:t>
            </a:r>
            <a:endParaRPr lang="en-US" sz="1200" dirty="0">
              <a:solidFill>
                <a:schemeClr val="tx1"/>
              </a:solidFill>
            </a:endParaRPr>
          </a:p>
        </p:txBody>
      </p:sp>
      <p:sp>
        <p:nvSpPr>
          <p:cNvPr id="19" name="TextBox 18">
            <a:extLst>
              <a:ext uri="{FF2B5EF4-FFF2-40B4-BE49-F238E27FC236}">
                <a16:creationId xmlns:a16="http://schemas.microsoft.com/office/drawing/2014/main" id="{A47C2D9B-F219-48AD-BE12-5B67F73BB675}"/>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3471341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rgbClr val="008A52"/>
          </a:solidFill>
          <a:ln>
            <a:solidFill>
              <a:srgbClr val="008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rgbClr val="008A52"/>
          </a:solidFill>
          <a:ln>
            <a:solidFill>
              <a:srgbClr val="008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rgbClr val="008A52"/>
          </a:solidFill>
          <a:ln>
            <a:solidFill>
              <a:srgbClr val="008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461665"/>
          </a:xfrm>
          <a:prstGeom prst="rect">
            <a:avLst/>
          </a:prstGeom>
          <a:noFill/>
        </p:spPr>
        <p:txBody>
          <a:bodyPr wrap="square" rtlCol="0">
            <a:spAutoFit/>
          </a:bodyPr>
          <a:lstStyle/>
          <a:p>
            <a:r>
              <a:rPr lang="en-US" sz="1200" dirty="0"/>
              <a:t>ESF-7 describes how the County will provide logistical and resource support during a time of emergency, as well as provide financial tracking and records management of overall costs of the County’s response.</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ESF-7 activities.</a:t>
            </a:r>
          </a:p>
          <a:p>
            <a:pPr marL="171450" indent="-171450">
              <a:buFont typeface="Wingdings" panose="05000000000000000000" pitchFamily="2" charset="2"/>
              <a:buChar char="§"/>
            </a:pPr>
            <a:r>
              <a:rPr lang="en-US" sz="1175" dirty="0">
                <a:solidFill>
                  <a:schemeClr val="tx1"/>
                </a:solidFill>
              </a:rPr>
              <a:t>Develop plans to establish logistic staging areas for internal and external response personnel, equipment, and supplies.</a:t>
            </a:r>
          </a:p>
          <a:p>
            <a:pPr marL="171450" indent="-171450">
              <a:buFont typeface="Wingdings" panose="05000000000000000000" pitchFamily="2" charset="2"/>
              <a:buChar char="§"/>
            </a:pPr>
            <a:r>
              <a:rPr lang="en-US" sz="1175" dirty="0">
                <a:solidFill>
                  <a:schemeClr val="tx1"/>
                </a:solidFill>
              </a:rPr>
              <a:t>Estimate logistics requirements (e.g., personnel, supplies and equipment, facilities, and communications) during the planning process and in exercises.</a:t>
            </a:r>
          </a:p>
          <a:p>
            <a:pPr marL="171450" indent="-171450">
              <a:buFont typeface="Wingdings" panose="05000000000000000000" pitchFamily="2" charset="2"/>
              <a:buChar char="§"/>
            </a:pPr>
            <a:r>
              <a:rPr lang="en-US" sz="1175" dirty="0">
                <a:solidFill>
                  <a:schemeClr val="tx1"/>
                </a:solidFill>
              </a:rPr>
              <a:t>Develop and maintain resource lists of personnel, equipment, and supplies necessary for departmental activities and specific  emergencies.</a:t>
            </a:r>
          </a:p>
          <a:p>
            <a:pPr marL="171450" indent="-171450">
              <a:buFont typeface="Wingdings" panose="05000000000000000000" pitchFamily="2" charset="2"/>
              <a:buChar char="§"/>
            </a:pPr>
            <a:r>
              <a:rPr lang="en-US" sz="1175" dirty="0">
                <a:solidFill>
                  <a:schemeClr val="tx1"/>
                </a:solidFill>
              </a:rPr>
              <a:t>Identify potential resource providers by major category (i.e., heavy equipment, hardware, transportation, fuel, food, and staffing).</a:t>
            </a:r>
          </a:p>
          <a:p>
            <a:pPr marL="171450" indent="-171450">
              <a:buFont typeface="Wingdings" panose="05000000000000000000" pitchFamily="2" charset="2"/>
              <a:buChar char="§"/>
            </a:pPr>
            <a:r>
              <a:rPr lang="en-US" sz="1175" dirty="0">
                <a:solidFill>
                  <a:schemeClr val="tx1"/>
                </a:solidFill>
              </a:rPr>
              <a:t>Identify resource needs for special or critical facilities and submit lists to General Services, as necessary, to pre-establish contracts.</a:t>
            </a:r>
          </a:p>
          <a:p>
            <a:pPr marL="171450" indent="-171450">
              <a:buFont typeface="Wingdings" panose="05000000000000000000" pitchFamily="2" charset="2"/>
              <a:buChar char="§"/>
            </a:pPr>
            <a:r>
              <a:rPr lang="en-US" sz="1175" dirty="0">
                <a:solidFill>
                  <a:schemeClr val="tx1"/>
                </a:solidFill>
              </a:rPr>
              <a:t>Develop procedures for the movement of equipment and critical supplies for various emergency situations.</a:t>
            </a:r>
          </a:p>
          <a:p>
            <a:pPr marL="171450" indent="-171450">
              <a:buFont typeface="Wingdings" panose="05000000000000000000" pitchFamily="2" charset="2"/>
              <a:buChar char="§"/>
            </a:pPr>
            <a:r>
              <a:rPr lang="en-US" sz="1175" dirty="0">
                <a:solidFill>
                  <a:schemeClr val="tx1"/>
                </a:solidFill>
              </a:rPr>
              <a:t>Develop and maintain a Resource Support Plan for the County that includes procedures for addressing resource:</a:t>
            </a:r>
          </a:p>
          <a:p>
            <a:pPr marL="628650" lvl="1" indent="-171450">
              <a:buFont typeface="Wingdings" panose="05000000000000000000" pitchFamily="2" charset="2"/>
              <a:buChar char="§"/>
            </a:pPr>
            <a:r>
              <a:rPr lang="en-US" sz="1175" dirty="0">
                <a:solidFill>
                  <a:schemeClr val="tx1"/>
                </a:solidFill>
              </a:rPr>
              <a:t>Requesting </a:t>
            </a:r>
          </a:p>
          <a:p>
            <a:pPr marL="628650" lvl="1" indent="-171450">
              <a:buFont typeface="Wingdings" panose="05000000000000000000" pitchFamily="2" charset="2"/>
              <a:buChar char="§"/>
            </a:pPr>
            <a:r>
              <a:rPr lang="en-US" sz="1175" dirty="0">
                <a:solidFill>
                  <a:schemeClr val="tx1"/>
                </a:solidFill>
              </a:rPr>
              <a:t>Staging</a:t>
            </a:r>
          </a:p>
          <a:p>
            <a:pPr marL="628650" lvl="1" indent="-171450">
              <a:buFont typeface="Wingdings" panose="05000000000000000000" pitchFamily="2" charset="2"/>
              <a:buChar char="§"/>
            </a:pPr>
            <a:r>
              <a:rPr lang="en-US" sz="1175" dirty="0">
                <a:solidFill>
                  <a:schemeClr val="tx1"/>
                </a:solidFill>
              </a:rPr>
              <a:t>Tracking</a:t>
            </a:r>
          </a:p>
          <a:p>
            <a:pPr marL="628650" lvl="1" indent="-171450">
              <a:buFont typeface="Wingdings" panose="05000000000000000000" pitchFamily="2" charset="2"/>
              <a:buChar char="§"/>
            </a:pPr>
            <a:r>
              <a:rPr lang="en-US" sz="1175" dirty="0">
                <a:solidFill>
                  <a:schemeClr val="tx1"/>
                </a:solidFill>
              </a:rPr>
              <a:t>Demobilization</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Establish communication between the Emergency Operations Center and response agencies to determine the resources needed to support incident response and operations. </a:t>
            </a:r>
          </a:p>
          <a:p>
            <a:pPr marL="171450" indent="-171450">
              <a:buFont typeface="Wingdings" panose="05000000000000000000" pitchFamily="2" charset="2"/>
              <a:buChar char="§"/>
            </a:pPr>
            <a:r>
              <a:rPr lang="en-US" sz="1175" dirty="0">
                <a:solidFill>
                  <a:schemeClr val="tx1"/>
                </a:solidFill>
              </a:rPr>
              <a:t>Identify internal, jurisdiction resources available to support response and recovery operations.</a:t>
            </a:r>
          </a:p>
          <a:p>
            <a:pPr marL="171450" indent="-171450">
              <a:buFont typeface="Wingdings" panose="05000000000000000000" pitchFamily="2" charset="2"/>
              <a:buChar char="§"/>
            </a:pPr>
            <a:r>
              <a:rPr lang="en-US" sz="1175" dirty="0">
                <a:solidFill>
                  <a:schemeClr val="tx1"/>
                </a:solidFill>
              </a:rPr>
              <a:t>Determine the need for additional external resources and the implementation of a critical resource logistics and distribution plan.</a:t>
            </a:r>
          </a:p>
          <a:p>
            <a:pPr marL="171450" indent="-171450">
              <a:buFont typeface="Wingdings" panose="05000000000000000000" pitchFamily="2" charset="2"/>
              <a:buChar char="§"/>
            </a:pPr>
            <a:r>
              <a:rPr lang="en-US" sz="1175" dirty="0">
                <a:solidFill>
                  <a:schemeClr val="tx1"/>
                </a:solidFill>
              </a:rPr>
              <a:t>Request support for resource support activities through the State Emergency Coordination Center.</a:t>
            </a:r>
          </a:p>
          <a:p>
            <a:pPr>
              <a:spcBef>
                <a:spcPts val="600"/>
              </a:spcBef>
              <a:spcAft>
                <a:spcPts val="600"/>
              </a:spcAft>
            </a:pPr>
            <a:r>
              <a:rPr lang="en-US" sz="1175" b="1" dirty="0">
                <a:solidFill>
                  <a:schemeClr val="tx1"/>
                </a:solidFill>
              </a:rPr>
              <a:t>Recovery</a:t>
            </a:r>
          </a:p>
          <a:p>
            <a:pPr marL="171450" indent="-171450">
              <a:buFont typeface="Wingdings" panose="05000000000000000000" pitchFamily="2" charset="2"/>
              <a:buChar char="§"/>
            </a:pPr>
            <a:r>
              <a:rPr lang="en-US" sz="1175" dirty="0">
                <a:solidFill>
                  <a:schemeClr val="tx1"/>
                </a:solidFill>
              </a:rPr>
              <a:t>Compile and keep all documentation collected relating to the management of mass care and food and water activities. </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pPr marL="171450" indent="-171450">
              <a:buFont typeface="Wingdings" panose="05000000000000000000" pitchFamily="2" charset="2"/>
              <a:buChar char="§"/>
            </a:pPr>
            <a:r>
              <a:rPr lang="en-US" sz="1175" dirty="0">
                <a:solidFill>
                  <a:schemeClr val="tx1"/>
                </a:solidFill>
              </a:rPr>
              <a:t>Demobilize response activities.</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6"/>
            <a:ext cx="2707983" cy="835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Finance Department Admin Services</a:t>
            </a:r>
          </a:p>
          <a:p>
            <a:pPr marL="171450" indent="-171450">
              <a:buFont typeface="Wingdings" panose="05000000000000000000" pitchFamily="2" charset="2"/>
              <a:buChar char="§"/>
            </a:pPr>
            <a:r>
              <a:rPr lang="en-US" sz="1200" dirty="0">
                <a:solidFill>
                  <a:schemeClr val="tx1"/>
                </a:solidFill>
              </a:rPr>
              <a:t>Public Works</a:t>
            </a:r>
          </a:p>
          <a:p>
            <a:pPr marL="171450" indent="-171450">
              <a:buFont typeface="Wingdings" panose="05000000000000000000" pitchFamily="2" charset="2"/>
              <a:buChar char="§"/>
            </a:pPr>
            <a:r>
              <a:rPr lang="en-US" sz="1200" dirty="0">
                <a:solidFill>
                  <a:schemeClr val="tx1"/>
                </a:solidFill>
              </a:rPr>
              <a:t>Sheriff’s Office</a:t>
            </a:r>
          </a:p>
        </p:txBody>
      </p:sp>
      <p:sp>
        <p:nvSpPr>
          <p:cNvPr id="3" name="TextBox 2">
            <a:extLst>
              <a:ext uri="{FF2B5EF4-FFF2-40B4-BE49-F238E27FC236}">
                <a16:creationId xmlns:a16="http://schemas.microsoft.com/office/drawing/2014/main" id="{24C6AF37-556D-43CD-8119-E1D0B36FAE49}"/>
              </a:ext>
            </a:extLst>
          </p:cNvPr>
          <p:cNvSpPr txBox="1"/>
          <p:nvPr/>
        </p:nvSpPr>
        <p:spPr>
          <a:xfrm>
            <a:off x="8324704" y="798556"/>
            <a:ext cx="1486088" cy="523220"/>
          </a:xfrm>
          <a:prstGeom prst="rect">
            <a:avLst/>
          </a:prstGeom>
          <a:noFill/>
        </p:spPr>
        <p:txBody>
          <a:bodyPr wrap="square" rtlCol="0">
            <a:spAutoFit/>
          </a:bodyPr>
          <a:lstStyle/>
          <a:p>
            <a:pPr algn="ctr"/>
            <a:r>
              <a:rPr lang="en-US" sz="1400" b="1" dirty="0"/>
              <a:t>Board of Commissioners</a:t>
            </a:r>
          </a:p>
        </p:txBody>
      </p:sp>
      <p:sp>
        <p:nvSpPr>
          <p:cNvPr id="21" name="Rectangle 20">
            <a:extLst>
              <a:ext uri="{FF2B5EF4-FFF2-40B4-BE49-F238E27FC236}">
                <a16:creationId xmlns:a16="http://schemas.microsoft.com/office/drawing/2014/main" id="{8CB48B0C-E9EA-4D2D-9486-A1EAFEC4C033}"/>
              </a:ext>
            </a:extLst>
          </p:cNvPr>
          <p:cNvSpPr/>
          <p:nvPr/>
        </p:nvSpPr>
        <p:spPr>
          <a:xfrm>
            <a:off x="3194304" y="6912556"/>
            <a:ext cx="3382088" cy="835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State Fire Marshal Hazardous Materials Team 13</a:t>
            </a:r>
          </a:p>
          <a:p>
            <a:pPr marL="171450" indent="-171450">
              <a:buFont typeface="Wingdings" panose="05000000000000000000" pitchFamily="2" charset="2"/>
              <a:buChar char="§"/>
            </a:pPr>
            <a:r>
              <a:rPr lang="en-US" sz="1200" dirty="0">
                <a:solidFill>
                  <a:schemeClr val="tx1"/>
                </a:solidFill>
              </a:rPr>
              <a:t>Department of Administrative Services</a:t>
            </a:r>
          </a:p>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Department of Transportation</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rgbClr val="008A52"/>
                </a:solidFill>
              </a:rPr>
              <a:t>ESF 7 </a:t>
            </a:r>
            <a:r>
              <a:rPr lang="en-US" sz="2400" b="1" dirty="0">
                <a:solidFill>
                  <a:schemeClr val="tx1">
                    <a:lumMod val="65000"/>
                    <a:lumOff val="35000"/>
                  </a:schemeClr>
                </a:solidFill>
              </a:rPr>
              <a:t>– Resource Support</a:t>
            </a:r>
          </a:p>
        </p:txBody>
      </p:sp>
      <p:pic>
        <p:nvPicPr>
          <p:cNvPr id="4" name="Picture 3">
            <a:extLst>
              <a:ext uri="{FF2B5EF4-FFF2-40B4-BE49-F238E27FC236}">
                <a16:creationId xmlns:a16="http://schemas.microsoft.com/office/drawing/2014/main" id="{F9C68511-6A94-44A6-A09B-AF7AFF940ACD}"/>
              </a:ext>
            </a:extLst>
          </p:cNvPr>
          <p:cNvPicPr>
            <a:picLocks noChangeAspect="1"/>
          </p:cNvPicPr>
          <p:nvPr/>
        </p:nvPicPr>
        <p:blipFill>
          <a:blip r:embed="rId2"/>
          <a:stretch>
            <a:fillRect/>
          </a:stretch>
        </p:blipFill>
        <p:spPr>
          <a:xfrm>
            <a:off x="486321" y="245185"/>
            <a:ext cx="1463167" cy="1268078"/>
          </a:xfrm>
          <a:prstGeom prst="rect">
            <a:avLst/>
          </a:prstGeom>
        </p:spPr>
      </p:pic>
      <p:sp>
        <p:nvSpPr>
          <p:cNvPr id="19" name="Rectangle 18">
            <a:extLst>
              <a:ext uri="{FF2B5EF4-FFF2-40B4-BE49-F238E27FC236}">
                <a16:creationId xmlns:a16="http://schemas.microsoft.com/office/drawing/2014/main" id="{0782BB3C-F213-41DE-AEAA-02D8FF2ACE15}"/>
              </a:ext>
            </a:extLst>
          </p:cNvPr>
          <p:cNvSpPr/>
          <p:nvPr/>
        </p:nvSpPr>
        <p:spPr>
          <a:xfrm>
            <a:off x="6576393" y="6922802"/>
            <a:ext cx="2409112" cy="825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Department of Human Services</a:t>
            </a:r>
          </a:p>
          <a:p>
            <a:pPr marL="171450" indent="-171450">
              <a:buFont typeface="Wingdings" panose="05000000000000000000" pitchFamily="2" charset="2"/>
              <a:buChar char="§"/>
            </a:pPr>
            <a:r>
              <a:rPr lang="en-US" sz="1200" dirty="0">
                <a:solidFill>
                  <a:schemeClr val="tx1"/>
                </a:solidFill>
              </a:rPr>
              <a:t>Department of Agriculture</a:t>
            </a:r>
          </a:p>
          <a:p>
            <a:pPr marL="171450" indent="-171450">
              <a:buFont typeface="Wingdings" panose="05000000000000000000" pitchFamily="2" charset="2"/>
              <a:buChar char="§"/>
            </a:pPr>
            <a:r>
              <a:rPr lang="en-US" sz="1200" dirty="0">
                <a:solidFill>
                  <a:schemeClr val="tx1"/>
                </a:solidFill>
              </a:rPr>
              <a:t>Department of Forestry</a:t>
            </a:r>
          </a:p>
          <a:p>
            <a:pPr marL="171450" indent="-171450">
              <a:buFont typeface="Wingdings" panose="05000000000000000000" pitchFamily="2" charset="2"/>
              <a:buChar char="§"/>
            </a:pPr>
            <a:r>
              <a:rPr lang="en-US" sz="1200" dirty="0">
                <a:solidFill>
                  <a:schemeClr val="tx1"/>
                </a:solidFill>
              </a:rPr>
              <a:t>Military Department</a:t>
            </a:r>
          </a:p>
        </p:txBody>
      </p:sp>
      <p:sp>
        <p:nvSpPr>
          <p:cNvPr id="17" name="TextBox 16">
            <a:extLst>
              <a:ext uri="{FF2B5EF4-FFF2-40B4-BE49-F238E27FC236}">
                <a16:creationId xmlns:a16="http://schemas.microsoft.com/office/drawing/2014/main" id="{0B94C255-1FEE-467C-B201-E0C9F20B2098}"/>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
        <p:nvSpPr>
          <p:cNvPr id="16" name="Rectangle 15">
            <a:extLst>
              <a:ext uri="{FF2B5EF4-FFF2-40B4-BE49-F238E27FC236}">
                <a16:creationId xmlns:a16="http://schemas.microsoft.com/office/drawing/2014/main" id="{E23370A0-5F17-46FA-8239-72CE0BEC7002}"/>
              </a:ext>
            </a:extLst>
          </p:cNvPr>
          <p:cNvSpPr/>
          <p:nvPr/>
        </p:nvSpPr>
        <p:spPr>
          <a:xfrm>
            <a:off x="8768094" y="6912556"/>
            <a:ext cx="803985" cy="7870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State Police</a:t>
            </a:r>
          </a:p>
        </p:txBody>
      </p:sp>
    </p:spTree>
    <p:extLst>
      <p:ext uri="{BB962C8B-B14F-4D97-AF65-F5344CB8AC3E}">
        <p14:creationId xmlns:p14="http://schemas.microsoft.com/office/powerpoint/2010/main" val="573464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22D8CD-3263-479B-AEF5-91279015FFB6}"/>
              </a:ext>
            </a:extLst>
          </p:cNvPr>
          <p:cNvSpPr/>
          <p:nvPr/>
        </p:nvSpPr>
        <p:spPr>
          <a:xfrm>
            <a:off x="0" y="459637"/>
            <a:ext cx="10058400" cy="751142"/>
          </a:xfrm>
          <a:prstGeom prst="rect">
            <a:avLst/>
          </a:prstGeom>
          <a:solidFill>
            <a:srgbClr val="C8D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b="1" dirty="0">
              <a:solidFill>
                <a:schemeClr val="tx1">
                  <a:lumMod val="65000"/>
                  <a:lumOff val="35000"/>
                </a:schemeClr>
              </a:solidFill>
            </a:endParaRPr>
          </a:p>
        </p:txBody>
      </p:sp>
      <p:sp>
        <p:nvSpPr>
          <p:cNvPr id="42" name="Hexagon 41">
            <a:extLst>
              <a:ext uri="{FF2B5EF4-FFF2-40B4-BE49-F238E27FC236}">
                <a16:creationId xmlns:a16="http://schemas.microsoft.com/office/drawing/2014/main" id="{55B4E381-C4DE-438A-A7EA-AE976713A5A2}"/>
              </a:ext>
            </a:extLst>
          </p:cNvPr>
          <p:cNvSpPr/>
          <p:nvPr/>
        </p:nvSpPr>
        <p:spPr>
          <a:xfrm>
            <a:off x="8229600" y="337625"/>
            <a:ext cx="1676297" cy="1445082"/>
          </a:xfrm>
          <a:prstGeom prst="hexagon">
            <a:avLst/>
          </a:prstGeom>
          <a:solidFill>
            <a:schemeClr val="bg1"/>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dirty="0"/>
          </a:p>
        </p:txBody>
      </p:sp>
      <p:sp>
        <p:nvSpPr>
          <p:cNvPr id="57" name="Rectangle 56">
            <a:extLst>
              <a:ext uri="{FF2B5EF4-FFF2-40B4-BE49-F238E27FC236}">
                <a16:creationId xmlns:a16="http://schemas.microsoft.com/office/drawing/2014/main" id="{C1047C24-7C98-456C-BF19-2851F4024BF3}"/>
              </a:ext>
            </a:extLst>
          </p:cNvPr>
          <p:cNvSpPr/>
          <p:nvPr/>
        </p:nvSpPr>
        <p:spPr>
          <a:xfrm>
            <a:off x="478604" y="1872205"/>
            <a:ext cx="9093475" cy="25391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Purpose</a:t>
            </a:r>
          </a:p>
        </p:txBody>
      </p:sp>
      <p:sp>
        <p:nvSpPr>
          <p:cNvPr id="58" name="Rectangle 57">
            <a:extLst>
              <a:ext uri="{FF2B5EF4-FFF2-40B4-BE49-F238E27FC236}">
                <a16:creationId xmlns:a16="http://schemas.microsoft.com/office/drawing/2014/main" id="{76769F75-424D-4820-B01F-1C9A5D0EA8E1}"/>
              </a:ext>
            </a:extLst>
          </p:cNvPr>
          <p:cNvSpPr/>
          <p:nvPr/>
        </p:nvSpPr>
        <p:spPr>
          <a:xfrm>
            <a:off x="478601" y="2635171"/>
            <a:ext cx="9101193" cy="25391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Summary of ESF Actions</a:t>
            </a:r>
          </a:p>
        </p:txBody>
      </p:sp>
      <p:sp>
        <p:nvSpPr>
          <p:cNvPr id="59" name="Rectangle 58">
            <a:extLst>
              <a:ext uri="{FF2B5EF4-FFF2-40B4-BE49-F238E27FC236}">
                <a16:creationId xmlns:a16="http://schemas.microsoft.com/office/drawing/2014/main" id="{83F8D1BC-4FEB-4BD3-A1EF-433C37D13764}"/>
              </a:ext>
            </a:extLst>
          </p:cNvPr>
          <p:cNvSpPr/>
          <p:nvPr/>
        </p:nvSpPr>
        <p:spPr>
          <a:xfrm>
            <a:off x="478601" y="6634293"/>
            <a:ext cx="9093478" cy="25391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dirty="0"/>
              <a:t>Supporting County/City Agencies					Primary State Agencies</a:t>
            </a:r>
          </a:p>
        </p:txBody>
      </p:sp>
      <p:sp>
        <p:nvSpPr>
          <p:cNvPr id="60" name="TextBox 59">
            <a:extLst>
              <a:ext uri="{FF2B5EF4-FFF2-40B4-BE49-F238E27FC236}">
                <a16:creationId xmlns:a16="http://schemas.microsoft.com/office/drawing/2014/main" id="{FA1B540F-3494-4DD7-8C47-5D148E59C7C4}"/>
              </a:ext>
            </a:extLst>
          </p:cNvPr>
          <p:cNvSpPr txBox="1"/>
          <p:nvPr/>
        </p:nvSpPr>
        <p:spPr>
          <a:xfrm>
            <a:off x="478605" y="2150992"/>
            <a:ext cx="9093474" cy="276999"/>
          </a:xfrm>
          <a:prstGeom prst="rect">
            <a:avLst/>
          </a:prstGeom>
          <a:noFill/>
        </p:spPr>
        <p:txBody>
          <a:bodyPr wrap="square" rtlCol="0">
            <a:spAutoFit/>
          </a:bodyPr>
          <a:lstStyle/>
          <a:p>
            <a:r>
              <a:rPr lang="en-US" sz="1200" dirty="0"/>
              <a:t>ESF-8 describes how the County will work to protect and promote the health of its residents during an emergency.</a:t>
            </a:r>
          </a:p>
        </p:txBody>
      </p:sp>
      <p:sp>
        <p:nvSpPr>
          <p:cNvPr id="61" name="Rectangle 60">
            <a:extLst>
              <a:ext uri="{FF2B5EF4-FFF2-40B4-BE49-F238E27FC236}">
                <a16:creationId xmlns:a16="http://schemas.microsoft.com/office/drawing/2014/main" id="{408104B6-536E-4850-B7E0-35525C343096}"/>
              </a:ext>
            </a:extLst>
          </p:cNvPr>
          <p:cNvSpPr/>
          <p:nvPr/>
        </p:nvSpPr>
        <p:spPr>
          <a:xfrm>
            <a:off x="486323" y="2896467"/>
            <a:ext cx="9093474" cy="3737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rtlCol="0" anchor="ctr"/>
          <a:lstStyle/>
          <a:p>
            <a:pPr>
              <a:spcAft>
                <a:spcPts val="600"/>
              </a:spcAft>
            </a:pPr>
            <a:r>
              <a:rPr lang="en-US" sz="1175" b="1" dirty="0">
                <a:solidFill>
                  <a:schemeClr val="tx1"/>
                </a:solidFill>
              </a:rPr>
              <a:t>Prevention</a:t>
            </a:r>
          </a:p>
          <a:p>
            <a:pPr marL="171450" indent="-171450">
              <a:buFont typeface="Wingdings" panose="05000000000000000000" pitchFamily="2" charset="2"/>
              <a:buChar char="§"/>
            </a:pPr>
            <a:r>
              <a:rPr lang="en-US" sz="1175" dirty="0">
                <a:solidFill>
                  <a:schemeClr val="tx1"/>
                </a:solidFill>
              </a:rPr>
              <a:t>Develop operational plans for ESF-8.</a:t>
            </a:r>
          </a:p>
          <a:p>
            <a:pPr marL="171450" indent="-171450">
              <a:buFont typeface="Wingdings" panose="05000000000000000000" pitchFamily="2" charset="2"/>
              <a:buChar char="§"/>
            </a:pPr>
            <a:r>
              <a:rPr lang="en-US" sz="1175" dirty="0">
                <a:solidFill>
                  <a:schemeClr val="tx1"/>
                </a:solidFill>
              </a:rPr>
              <a:t>Maintain local/regional public health capacity before, during, and after a disaster.</a:t>
            </a:r>
          </a:p>
          <a:p>
            <a:pPr marL="171450" indent="-171450">
              <a:buFont typeface="Wingdings" panose="05000000000000000000" pitchFamily="2" charset="2"/>
              <a:buChar char="§"/>
            </a:pPr>
            <a:r>
              <a:rPr lang="en-US" sz="1175" dirty="0">
                <a:solidFill>
                  <a:schemeClr val="tx1"/>
                </a:solidFill>
              </a:rPr>
              <a:t>Develop and maintain County emergency public health plans and procedures including:</a:t>
            </a:r>
          </a:p>
          <a:p>
            <a:pPr marL="628650" lvl="1" indent="-171450">
              <a:buFont typeface="Wingdings" panose="05000000000000000000" pitchFamily="2" charset="2"/>
              <a:buChar char="§"/>
            </a:pPr>
            <a:r>
              <a:rPr lang="en-US" sz="1175" dirty="0">
                <a:solidFill>
                  <a:schemeClr val="tx1"/>
                </a:solidFill>
              </a:rPr>
              <a:t>Epidemiological surveillance</a:t>
            </a:r>
          </a:p>
          <a:p>
            <a:pPr marL="628650" lvl="1" indent="-171450">
              <a:buFont typeface="Wingdings" panose="05000000000000000000" pitchFamily="2" charset="2"/>
              <a:buChar char="§"/>
            </a:pPr>
            <a:r>
              <a:rPr lang="en-US" sz="1175" dirty="0">
                <a:solidFill>
                  <a:schemeClr val="tx1"/>
                </a:solidFill>
              </a:rPr>
              <a:t>Medical countermeasures</a:t>
            </a:r>
          </a:p>
          <a:p>
            <a:pPr marL="628650" lvl="1" indent="-171450">
              <a:buFont typeface="Wingdings" panose="05000000000000000000" pitchFamily="2" charset="2"/>
              <a:buChar char="§"/>
            </a:pPr>
            <a:r>
              <a:rPr lang="en-US" sz="1175" dirty="0">
                <a:solidFill>
                  <a:schemeClr val="tx1"/>
                </a:solidFill>
              </a:rPr>
              <a:t>Medical materials and asset management </a:t>
            </a:r>
          </a:p>
          <a:p>
            <a:pPr marL="628650" lvl="1" indent="-171450">
              <a:buFont typeface="Wingdings" panose="05000000000000000000" pitchFamily="2" charset="2"/>
              <a:buChar char="§"/>
            </a:pPr>
            <a:r>
              <a:rPr lang="en-US" sz="1175" dirty="0">
                <a:solidFill>
                  <a:schemeClr val="tx1"/>
                </a:solidFill>
              </a:rPr>
              <a:t>Laboratory testing</a:t>
            </a:r>
          </a:p>
          <a:p>
            <a:pPr marL="628650" lvl="1" indent="-171450">
              <a:buFont typeface="Wingdings" panose="05000000000000000000" pitchFamily="2" charset="2"/>
              <a:buChar char="§"/>
            </a:pPr>
            <a:r>
              <a:rPr lang="en-US" sz="1175" dirty="0">
                <a:solidFill>
                  <a:schemeClr val="tx1"/>
                </a:solidFill>
              </a:rPr>
              <a:t>Environmental health</a:t>
            </a:r>
          </a:p>
          <a:p>
            <a:pPr marL="171450" indent="-171450">
              <a:buFont typeface="Wingdings" panose="05000000000000000000" pitchFamily="2" charset="2"/>
              <a:buChar char="§"/>
            </a:pPr>
            <a:r>
              <a:rPr lang="en-US" sz="1175" dirty="0">
                <a:solidFill>
                  <a:schemeClr val="tx1"/>
                </a:solidFill>
              </a:rPr>
              <a:t>Develop and maintain emergency plans and procedures for addressing pre-hospital Emergency Medical Services, including:</a:t>
            </a:r>
          </a:p>
          <a:p>
            <a:pPr marL="628650" lvl="1" indent="-171450">
              <a:buFont typeface="Wingdings" panose="05000000000000000000" pitchFamily="2" charset="2"/>
              <a:buChar char="§"/>
            </a:pPr>
            <a:r>
              <a:rPr lang="en-US" sz="1175" dirty="0">
                <a:solidFill>
                  <a:schemeClr val="tx1"/>
                </a:solidFill>
              </a:rPr>
              <a:t>Mass casualty incident response</a:t>
            </a:r>
          </a:p>
          <a:p>
            <a:pPr marL="628650" lvl="1" indent="-171450">
              <a:buFont typeface="Wingdings" panose="05000000000000000000" pitchFamily="2" charset="2"/>
              <a:buChar char="§"/>
            </a:pPr>
            <a:r>
              <a:rPr lang="en-US" sz="1175" dirty="0">
                <a:solidFill>
                  <a:schemeClr val="tx1"/>
                </a:solidFill>
              </a:rPr>
              <a:t>Patient decontamination</a:t>
            </a:r>
          </a:p>
          <a:p>
            <a:pPr marL="628650" lvl="1" indent="-171450">
              <a:buFont typeface="Wingdings" panose="05000000000000000000" pitchFamily="2" charset="2"/>
              <a:buChar char="§"/>
            </a:pPr>
            <a:r>
              <a:rPr lang="en-US" sz="1175" dirty="0">
                <a:solidFill>
                  <a:schemeClr val="tx1"/>
                </a:solidFill>
              </a:rPr>
              <a:t>Facility bed tracking</a:t>
            </a:r>
          </a:p>
          <a:p>
            <a:pPr marL="628650" lvl="1" indent="-171450">
              <a:buFont typeface="Wingdings" panose="05000000000000000000" pitchFamily="2" charset="2"/>
              <a:buChar char="§"/>
            </a:pPr>
            <a:r>
              <a:rPr lang="en-US" sz="1175" dirty="0">
                <a:solidFill>
                  <a:schemeClr val="tx1"/>
                </a:solidFill>
              </a:rPr>
              <a:t>Healthcare system surge capacity</a:t>
            </a:r>
          </a:p>
          <a:p>
            <a:pPr marL="628650" lvl="1" indent="-171450">
              <a:buFont typeface="Wingdings" panose="05000000000000000000" pitchFamily="2" charset="2"/>
              <a:buChar char="§"/>
            </a:pPr>
            <a:r>
              <a:rPr lang="en-US" sz="1175" dirty="0">
                <a:solidFill>
                  <a:schemeClr val="tx1"/>
                </a:solidFill>
              </a:rPr>
              <a:t>Healthcare facility evacuation </a:t>
            </a:r>
          </a:p>
          <a:p>
            <a:pPr marL="628650" lvl="1" indent="-171450">
              <a:buFont typeface="Wingdings" panose="05000000000000000000" pitchFamily="2" charset="2"/>
              <a:buChar char="§"/>
            </a:pPr>
            <a:r>
              <a:rPr lang="en-US" sz="1175" dirty="0">
                <a:solidFill>
                  <a:schemeClr val="tx1"/>
                </a:solidFill>
              </a:rPr>
              <a:t>Alternate care facilities </a:t>
            </a:r>
          </a:p>
          <a:p>
            <a:pPr marL="628650" lvl="1" indent="-171450">
              <a:buFont typeface="Wingdings" panose="05000000000000000000" pitchFamily="2" charset="2"/>
              <a:buChar char="§"/>
            </a:pPr>
            <a:r>
              <a:rPr lang="en-US" sz="1175" dirty="0">
                <a:solidFill>
                  <a:schemeClr val="tx1"/>
                </a:solidFill>
              </a:rPr>
              <a:t>Crisis standards of care</a:t>
            </a:r>
          </a:p>
          <a:p>
            <a:pPr marL="628650" lvl="1" indent="-171450">
              <a:buFont typeface="Wingdings" panose="05000000000000000000" pitchFamily="2" charset="2"/>
              <a:buChar char="§"/>
            </a:pPr>
            <a:r>
              <a:rPr lang="en-US" sz="1175" dirty="0">
                <a:solidFill>
                  <a:schemeClr val="tx1"/>
                </a:solidFill>
              </a:rPr>
              <a:t>Medical access and functional sheltering</a:t>
            </a:r>
          </a:p>
          <a:p>
            <a:pPr>
              <a:spcBef>
                <a:spcPts val="600"/>
              </a:spcBef>
              <a:spcAft>
                <a:spcPts val="600"/>
              </a:spcAft>
            </a:pPr>
            <a:r>
              <a:rPr lang="en-US" sz="1175" b="1" dirty="0">
                <a:solidFill>
                  <a:schemeClr val="tx1"/>
                </a:solidFill>
              </a:rPr>
              <a:t> Response</a:t>
            </a:r>
          </a:p>
          <a:p>
            <a:pPr marL="171450" indent="-171450">
              <a:buFont typeface="Wingdings" panose="05000000000000000000" pitchFamily="2" charset="2"/>
              <a:buChar char="§"/>
            </a:pPr>
            <a:r>
              <a:rPr lang="en-US" sz="1175" dirty="0">
                <a:solidFill>
                  <a:schemeClr val="tx1"/>
                </a:solidFill>
              </a:rPr>
              <a:t>Conduct local assessment, identification, and implementation of public health and medical needs in impacted jurisdictions.</a:t>
            </a:r>
          </a:p>
          <a:p>
            <a:pPr marL="171450" indent="-171450">
              <a:buFont typeface="Wingdings" panose="05000000000000000000" pitchFamily="2" charset="2"/>
              <a:buChar char="§"/>
            </a:pPr>
            <a:r>
              <a:rPr lang="en-US" sz="1175" dirty="0">
                <a:solidFill>
                  <a:schemeClr val="tx1"/>
                </a:solidFill>
              </a:rPr>
              <a:t>Conduct epidemiological surveillance activities and implement a robust public health response to biological hazards.</a:t>
            </a:r>
          </a:p>
          <a:p>
            <a:pPr marL="171450" indent="-171450">
              <a:buFont typeface="Wingdings" panose="05000000000000000000" pitchFamily="2" charset="2"/>
              <a:buChar char="§"/>
            </a:pPr>
            <a:r>
              <a:rPr lang="en-US" sz="1175" dirty="0">
                <a:solidFill>
                  <a:schemeClr val="tx1"/>
                </a:solidFill>
              </a:rPr>
              <a:t>Coordinate surge operations to support a rapid expansion of healthcare infrastructure. </a:t>
            </a:r>
          </a:p>
          <a:p>
            <a:pPr marL="171450" indent="-171450">
              <a:buFont typeface="Wingdings" panose="05000000000000000000" pitchFamily="2" charset="2"/>
              <a:buChar char="§"/>
            </a:pPr>
            <a:r>
              <a:rPr lang="en-US" sz="1175" dirty="0">
                <a:solidFill>
                  <a:schemeClr val="tx1"/>
                </a:solidFill>
              </a:rPr>
              <a:t>Develop and Implement altered standards of care within the jurisdiction, including activating alternate care sites.</a:t>
            </a:r>
          </a:p>
          <a:p>
            <a:pPr marL="171450" indent="-171450">
              <a:buFont typeface="Wingdings" panose="05000000000000000000" pitchFamily="2" charset="2"/>
              <a:buChar char="§"/>
            </a:pPr>
            <a:r>
              <a:rPr lang="en-US" sz="1175" dirty="0">
                <a:solidFill>
                  <a:schemeClr val="tx1"/>
                </a:solidFill>
              </a:rPr>
              <a:t>Activate medical access and functional shelters as needed.</a:t>
            </a:r>
          </a:p>
          <a:p>
            <a:pPr marL="171450" indent="-171450">
              <a:buFont typeface="Wingdings" panose="05000000000000000000" pitchFamily="2" charset="2"/>
              <a:buChar char="§"/>
            </a:pPr>
            <a:r>
              <a:rPr lang="en-US" sz="1175" dirty="0">
                <a:solidFill>
                  <a:schemeClr val="tx1"/>
                </a:solidFill>
              </a:rPr>
              <a:t>Coordinate volunteer and paid temporary emergency staff.</a:t>
            </a:r>
          </a:p>
          <a:p>
            <a:pPr marL="171450" indent="-171450">
              <a:buFont typeface="Wingdings" panose="05000000000000000000" pitchFamily="2" charset="2"/>
              <a:buChar char="§"/>
            </a:pPr>
            <a:r>
              <a:rPr lang="en-US" sz="1175" dirty="0">
                <a:solidFill>
                  <a:schemeClr val="tx1"/>
                </a:solidFill>
              </a:rPr>
              <a:t>Coordinate information, incident status, and resource requests among private medical facilities, business, and industry for EMS, laboratory, and sanitation services required in support of Countywide emergency operations.</a:t>
            </a:r>
          </a:p>
          <a:p>
            <a:pPr>
              <a:spcBef>
                <a:spcPts val="600"/>
              </a:spcBef>
              <a:spcAft>
                <a:spcPts val="600"/>
              </a:spcAft>
            </a:pPr>
            <a:r>
              <a:rPr lang="en-US" sz="1175" b="1" dirty="0">
                <a:solidFill>
                  <a:schemeClr val="tx1"/>
                </a:solidFill>
              </a:rPr>
              <a:t>Recovery</a:t>
            </a:r>
          </a:p>
          <a:p>
            <a:pPr marL="171450" indent="-171450">
              <a:buFont typeface="Wingdings" panose="05000000000000000000" pitchFamily="2" charset="2"/>
              <a:buChar char="§"/>
            </a:pPr>
            <a:r>
              <a:rPr lang="en-US" sz="1175" dirty="0">
                <a:solidFill>
                  <a:schemeClr val="tx1"/>
                </a:solidFill>
              </a:rPr>
              <a:t>Compile and keep all documentation collected relating to the management of mass care and food and water activities. </a:t>
            </a:r>
          </a:p>
          <a:p>
            <a:pPr marL="171450" indent="-171450">
              <a:buFont typeface="Wingdings" panose="05000000000000000000" pitchFamily="2" charset="2"/>
              <a:buChar char="§"/>
            </a:pPr>
            <a:r>
              <a:rPr lang="en-US" sz="1175" dirty="0">
                <a:solidFill>
                  <a:schemeClr val="tx1"/>
                </a:solidFill>
              </a:rPr>
              <a:t>Participate in all after-action activities and implement corrective actions as appropriate.</a:t>
            </a:r>
          </a:p>
          <a:p>
            <a:pPr marL="171450" indent="-171450">
              <a:buFont typeface="Wingdings" panose="05000000000000000000" pitchFamily="2" charset="2"/>
              <a:buChar char="§"/>
            </a:pPr>
            <a:r>
              <a:rPr lang="en-US" sz="1175" dirty="0">
                <a:solidFill>
                  <a:schemeClr val="tx1"/>
                </a:solidFill>
              </a:rPr>
              <a:t>Demobilize response activities.</a:t>
            </a:r>
          </a:p>
          <a:p>
            <a:pPr>
              <a:spcBef>
                <a:spcPts val="600"/>
              </a:spcBef>
              <a:spcAft>
                <a:spcPts val="600"/>
              </a:spcAft>
            </a:pPr>
            <a:r>
              <a:rPr lang="en-US" sz="1175" b="1" dirty="0">
                <a:solidFill>
                  <a:schemeClr val="tx1"/>
                </a:solidFill>
              </a:rPr>
              <a:t> Mitigation</a:t>
            </a:r>
            <a:endParaRPr lang="en-US" sz="1175" dirty="0">
              <a:solidFill>
                <a:schemeClr val="tx1"/>
              </a:solidFill>
            </a:endParaRPr>
          </a:p>
          <a:p>
            <a:pPr marL="285750" indent="-285750">
              <a:buFont typeface="Wingdings" panose="05000000000000000000" pitchFamily="2" charset="2"/>
              <a:buChar char="§"/>
            </a:pPr>
            <a:r>
              <a:rPr lang="en-US" sz="1175" dirty="0">
                <a:solidFill>
                  <a:schemeClr val="tx1"/>
                </a:solidFill>
              </a:rPr>
              <a:t>Participate in the hazard mitigation planning process for the County.</a:t>
            </a:r>
          </a:p>
          <a:p>
            <a:pPr marL="285750" indent="-285750">
              <a:buFont typeface="Wingdings" panose="05000000000000000000" pitchFamily="2" charset="2"/>
              <a:buChar char="§"/>
            </a:pPr>
            <a:r>
              <a:rPr lang="en-US" sz="1175" dirty="0">
                <a:solidFill>
                  <a:schemeClr val="tx1"/>
                </a:solidFill>
              </a:rPr>
              <a:t>Provide agency and incident data to inform development of mitigation projects to reduce hazard vulnerability.</a:t>
            </a:r>
          </a:p>
        </p:txBody>
      </p:sp>
      <p:sp>
        <p:nvSpPr>
          <p:cNvPr id="62" name="Rectangle 61">
            <a:extLst>
              <a:ext uri="{FF2B5EF4-FFF2-40B4-BE49-F238E27FC236}">
                <a16:creationId xmlns:a16="http://schemas.microsoft.com/office/drawing/2014/main" id="{4C5068D1-ACC9-4D14-BD92-B28F96ED2271}"/>
              </a:ext>
            </a:extLst>
          </p:cNvPr>
          <p:cNvSpPr/>
          <p:nvPr/>
        </p:nvSpPr>
        <p:spPr>
          <a:xfrm>
            <a:off x="486321" y="6912556"/>
            <a:ext cx="4542879" cy="6545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Emergency Management Department</a:t>
            </a:r>
          </a:p>
          <a:p>
            <a:pPr marL="171450" indent="-171450">
              <a:buFont typeface="Wingdings" panose="05000000000000000000" pitchFamily="2" charset="2"/>
              <a:buChar char="§"/>
            </a:pPr>
            <a:r>
              <a:rPr lang="en-US" sz="1200" dirty="0">
                <a:solidFill>
                  <a:schemeClr val="tx1"/>
                </a:solidFill>
              </a:rPr>
              <a:t>Medical Examiner</a:t>
            </a:r>
          </a:p>
          <a:p>
            <a:pPr marL="171450" indent="-171450">
              <a:buFont typeface="Wingdings" panose="05000000000000000000" pitchFamily="2" charset="2"/>
              <a:buChar char="§"/>
            </a:pPr>
            <a:r>
              <a:rPr lang="en-US" sz="1200" dirty="0">
                <a:solidFill>
                  <a:schemeClr val="tx1"/>
                </a:solidFill>
              </a:rPr>
              <a:t>Board of Commissioners</a:t>
            </a:r>
          </a:p>
        </p:txBody>
      </p:sp>
      <p:sp>
        <p:nvSpPr>
          <p:cNvPr id="3" name="TextBox 2">
            <a:extLst>
              <a:ext uri="{FF2B5EF4-FFF2-40B4-BE49-F238E27FC236}">
                <a16:creationId xmlns:a16="http://schemas.microsoft.com/office/drawing/2014/main" id="{24C6AF37-556D-43CD-8119-E1D0B36FAE49}"/>
              </a:ext>
            </a:extLst>
          </p:cNvPr>
          <p:cNvSpPr txBox="1"/>
          <p:nvPr/>
        </p:nvSpPr>
        <p:spPr>
          <a:xfrm>
            <a:off x="8348559" y="424561"/>
            <a:ext cx="1501398" cy="1169551"/>
          </a:xfrm>
          <a:prstGeom prst="rect">
            <a:avLst/>
          </a:prstGeom>
          <a:noFill/>
        </p:spPr>
        <p:txBody>
          <a:bodyPr wrap="square" rtlCol="0">
            <a:spAutoFit/>
          </a:bodyPr>
          <a:lstStyle/>
          <a:p>
            <a:pPr algn="ctr"/>
            <a:r>
              <a:rPr lang="en-US" sz="1400" b="1" dirty="0"/>
              <a:t>Public and Behavioral Health Departments</a:t>
            </a:r>
          </a:p>
          <a:p>
            <a:pPr algn="ctr"/>
            <a:r>
              <a:rPr lang="en-US" sz="1400" b="1" dirty="0"/>
              <a:t>&amp; Emergency Medical Services </a:t>
            </a:r>
          </a:p>
        </p:txBody>
      </p:sp>
      <p:sp>
        <p:nvSpPr>
          <p:cNvPr id="21" name="Rectangle 20">
            <a:extLst>
              <a:ext uri="{FF2B5EF4-FFF2-40B4-BE49-F238E27FC236}">
                <a16:creationId xmlns:a16="http://schemas.microsoft.com/office/drawing/2014/main" id="{8CB48B0C-E9EA-4D2D-9486-A1EAFEC4C033}"/>
              </a:ext>
            </a:extLst>
          </p:cNvPr>
          <p:cNvSpPr/>
          <p:nvPr/>
        </p:nvSpPr>
        <p:spPr>
          <a:xfrm>
            <a:off x="5029200" y="6912556"/>
            <a:ext cx="4550594" cy="6545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t"/>
          <a:lstStyle/>
          <a:p>
            <a:pPr marL="171450" indent="-171450">
              <a:buFont typeface="Wingdings" panose="05000000000000000000" pitchFamily="2" charset="2"/>
              <a:buChar char="§"/>
            </a:pPr>
            <a:r>
              <a:rPr lang="en-US" sz="1200" dirty="0">
                <a:solidFill>
                  <a:schemeClr val="tx1"/>
                </a:solidFill>
              </a:rPr>
              <a:t>Oregon Health Authority</a:t>
            </a:r>
          </a:p>
        </p:txBody>
      </p:sp>
      <p:sp>
        <p:nvSpPr>
          <p:cNvPr id="22" name="TextBox 21">
            <a:extLst>
              <a:ext uri="{FF2B5EF4-FFF2-40B4-BE49-F238E27FC236}">
                <a16:creationId xmlns:a16="http://schemas.microsoft.com/office/drawing/2014/main" id="{060BC802-43FB-4692-91F7-CF73DFF346A6}"/>
              </a:ext>
            </a:extLst>
          </p:cNvPr>
          <p:cNvSpPr txBox="1"/>
          <p:nvPr/>
        </p:nvSpPr>
        <p:spPr>
          <a:xfrm>
            <a:off x="1901642" y="604375"/>
            <a:ext cx="6184348" cy="461665"/>
          </a:xfrm>
          <a:prstGeom prst="rect">
            <a:avLst/>
          </a:prstGeom>
          <a:noFill/>
        </p:spPr>
        <p:txBody>
          <a:bodyPr wrap="square" rtlCol="0" anchor="ctr">
            <a:spAutoFit/>
          </a:bodyPr>
          <a:lstStyle/>
          <a:p>
            <a:r>
              <a:rPr lang="en-US" sz="2400" b="1" dirty="0">
                <a:solidFill>
                  <a:schemeClr val="accent2">
                    <a:lumMod val="75000"/>
                  </a:schemeClr>
                </a:solidFill>
              </a:rPr>
              <a:t>ESF 8 </a:t>
            </a:r>
            <a:r>
              <a:rPr lang="en-US" sz="2400" b="1" dirty="0">
                <a:solidFill>
                  <a:schemeClr val="tx1">
                    <a:lumMod val="65000"/>
                    <a:lumOff val="35000"/>
                  </a:schemeClr>
                </a:solidFill>
              </a:rPr>
              <a:t>– Health and Medical</a:t>
            </a:r>
          </a:p>
        </p:txBody>
      </p:sp>
      <p:grpSp>
        <p:nvGrpSpPr>
          <p:cNvPr id="17" name="Group 16">
            <a:extLst>
              <a:ext uri="{FF2B5EF4-FFF2-40B4-BE49-F238E27FC236}">
                <a16:creationId xmlns:a16="http://schemas.microsoft.com/office/drawing/2014/main" id="{685BF8BF-71C0-4C2B-95DD-46C38358E9A2}"/>
              </a:ext>
            </a:extLst>
          </p:cNvPr>
          <p:cNvGrpSpPr/>
          <p:nvPr/>
        </p:nvGrpSpPr>
        <p:grpSpPr>
          <a:xfrm>
            <a:off x="478601" y="205301"/>
            <a:ext cx="1341504" cy="1156469"/>
            <a:chOff x="2020372" y="3624613"/>
            <a:chExt cx="1341504" cy="1156469"/>
          </a:xfrm>
        </p:grpSpPr>
        <p:sp>
          <p:nvSpPr>
            <p:cNvPr id="18" name="Hexagon 17">
              <a:extLst>
                <a:ext uri="{FF2B5EF4-FFF2-40B4-BE49-F238E27FC236}">
                  <a16:creationId xmlns:a16="http://schemas.microsoft.com/office/drawing/2014/main" id="{96042002-BCF3-4E8A-8248-24D4745513F8}"/>
                </a:ext>
              </a:extLst>
            </p:cNvPr>
            <p:cNvSpPr/>
            <p:nvPr/>
          </p:nvSpPr>
          <p:spPr>
            <a:xfrm>
              <a:off x="2020372" y="3624613"/>
              <a:ext cx="1341504" cy="1156469"/>
            </a:xfrm>
            <a:prstGeom prst="hexagon">
              <a:avLst/>
            </a:prstGeom>
            <a:solidFill>
              <a:schemeClr val="accent2">
                <a:lumMod val="7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84"/>
            </a:p>
          </p:txBody>
        </p:sp>
        <p:pic>
          <p:nvPicPr>
            <p:cNvPr id="20" name="Picture 14">
              <a:extLst>
                <a:ext uri="{FF2B5EF4-FFF2-40B4-BE49-F238E27FC236}">
                  <a16:creationId xmlns:a16="http://schemas.microsoft.com/office/drawing/2014/main" id="{B73DF7D8-199B-41E9-ABB9-0E3B996BEE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1524" y="3682601"/>
              <a:ext cx="1097280" cy="1097280"/>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TextBox 18">
            <a:extLst>
              <a:ext uri="{FF2B5EF4-FFF2-40B4-BE49-F238E27FC236}">
                <a16:creationId xmlns:a16="http://schemas.microsoft.com/office/drawing/2014/main" id="{4C57AA3F-FF45-4A59-9770-9F492046FD04}"/>
              </a:ext>
            </a:extLst>
          </p:cNvPr>
          <p:cNvSpPr txBox="1"/>
          <p:nvPr/>
        </p:nvSpPr>
        <p:spPr>
          <a:xfrm>
            <a:off x="5925312" y="1361770"/>
            <a:ext cx="2384632" cy="307777"/>
          </a:xfrm>
          <a:prstGeom prst="rect">
            <a:avLst/>
          </a:prstGeom>
          <a:noFill/>
        </p:spPr>
        <p:txBody>
          <a:bodyPr wrap="square" rtlCol="0">
            <a:spAutoFit/>
          </a:bodyPr>
          <a:lstStyle/>
          <a:p>
            <a:r>
              <a:rPr lang="en-US" sz="1400" b="1" dirty="0"/>
              <a:t>POLK COUNTY LEAD AGENCY:</a:t>
            </a:r>
          </a:p>
        </p:txBody>
      </p:sp>
    </p:spTree>
    <p:extLst>
      <p:ext uri="{BB962C8B-B14F-4D97-AF65-F5344CB8AC3E}">
        <p14:creationId xmlns:p14="http://schemas.microsoft.com/office/powerpoint/2010/main" val="37105523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91071a1-6426-407f-9e9f-0a1eeefdedb2">
      <UserInfo>
        <DisplayName>Clifford, Trevor</DisplayName>
        <AccountId>10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B1C272C7F4AB846902DB3279AB28807" ma:contentTypeVersion="13" ma:contentTypeDescription="Create a new document." ma:contentTypeScope="" ma:versionID="bc86492964a3dd4d50ca7d6111c17af0">
  <xsd:schema xmlns:xsd="http://www.w3.org/2001/XMLSchema" xmlns:xs="http://www.w3.org/2001/XMLSchema" xmlns:p="http://schemas.microsoft.com/office/2006/metadata/properties" xmlns:ns2="b4578ca4-f7d2-4fbf-b605-3d87e15a2126" xmlns:ns3="291071a1-6426-407f-9e9f-0a1eeefdedb2" targetNamespace="http://schemas.microsoft.com/office/2006/metadata/properties" ma:root="true" ma:fieldsID="15b0475f6a00242c04fb43a2abdc2323" ns2:_="" ns3:_="">
    <xsd:import namespace="b4578ca4-f7d2-4fbf-b605-3d87e15a2126"/>
    <xsd:import namespace="291071a1-6426-407f-9e9f-0a1eeefdedb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578ca4-f7d2-4fbf-b605-3d87e15a21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1071a1-6426-407f-9e9f-0a1eeefdedb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17BD07-AEA4-4D5F-9E9C-FE20437CAB79}">
  <ds:schemaRefs>
    <ds:schemaRef ds:uri="http://purl.org/dc/elements/1.1/"/>
    <ds:schemaRef ds:uri="http://purl.org/dc/terms/"/>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http://purl.org/dc/dcmitype/"/>
    <ds:schemaRef ds:uri="http://schemas.openxmlformats.org/package/2006/metadata/core-properties"/>
    <ds:schemaRef ds:uri="291071a1-6426-407f-9e9f-0a1eeefdedb2"/>
    <ds:schemaRef ds:uri="b4578ca4-f7d2-4fbf-b605-3d87e15a2126"/>
  </ds:schemaRefs>
</ds:datastoreItem>
</file>

<file path=customXml/itemProps2.xml><?xml version="1.0" encoding="utf-8"?>
<ds:datastoreItem xmlns:ds="http://schemas.openxmlformats.org/officeDocument/2006/customXml" ds:itemID="{032CD55F-F34A-4FD7-AD74-77C0B020BC7B}">
  <ds:schemaRefs>
    <ds:schemaRef ds:uri="http://schemas.microsoft.com/sharepoint/v3/contenttype/forms"/>
  </ds:schemaRefs>
</ds:datastoreItem>
</file>

<file path=customXml/itemProps3.xml><?xml version="1.0" encoding="utf-8"?>
<ds:datastoreItem xmlns:ds="http://schemas.openxmlformats.org/officeDocument/2006/customXml" ds:itemID="{B7497724-2823-499C-BE00-A52AFAB87A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578ca4-f7d2-4fbf-b605-3d87e15a2126"/>
    <ds:schemaRef ds:uri="291071a1-6426-407f-9e9f-0a1eeefded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1197</TotalTime>
  <Words>6646</Words>
  <Application>Microsoft Office PowerPoint</Application>
  <PresentationFormat>Custom</PresentationFormat>
  <Paragraphs>706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Trevor Clifford</dc:creator>
  <cp:lastModifiedBy>Kragen, Colleen</cp:lastModifiedBy>
  <cp:revision>12</cp:revision>
  <dcterms:created xsi:type="dcterms:W3CDTF">2021-04-30T16:48:03Z</dcterms:created>
  <dcterms:modified xsi:type="dcterms:W3CDTF">2021-12-13T16:35:14Z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0x0101007B1C272C7F4AB846902DB3279AB28807</vt:lpwstr>
  </property>
</Properties>
</file>