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6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7A24-63D1-4C11-8B5C-92B378485C1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9415-7628-40DC-B9BA-477398BDB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9415-7628-40DC-B9BA-477398BDB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9415-7628-40DC-B9BA-477398BDB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2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8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3BB66-3925-41E6-ACDF-454BDCFBFB8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FA4C-3755-4BDF-BF94-4B1C091E7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.polk.or.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8" y="228600"/>
            <a:ext cx="8711333" cy="640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828800"/>
            <a:ext cx="4280980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Polk County Broadband </a:t>
            </a:r>
          </a:p>
          <a:p>
            <a:pPr algn="ctr"/>
            <a:r>
              <a:rPr lang="en-US" sz="3200" b="1" dirty="0" smtClean="0"/>
              <a:t>Survey Results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01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116"/>
            <a:ext cx="8229600" cy="808822"/>
          </a:xfrm>
        </p:spPr>
        <p:txBody>
          <a:bodyPr/>
          <a:lstStyle/>
          <a:p>
            <a:r>
              <a:rPr lang="en-US" b="1" dirty="0" smtClean="0"/>
              <a:t>Want Better Service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38200"/>
            <a:ext cx="3124200" cy="2001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5715000" cy="4097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</a:t>
            </a:r>
            <a:r>
              <a:rPr lang="en-US" dirty="0"/>
              <a:t>87% want better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those using the internet for more than just entertainment, such as business, 90% want better service.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250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90% answered this question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681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3"/>
            <a:ext cx="8229600" cy="6729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Underserved (Speed &amp; Cost)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45427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36" y="1600200"/>
            <a:ext cx="659049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62164"/>
            <a:ext cx="9144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in10 respondents have no or very slow (&lt; 2Mbps) service.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90% answered both questions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288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Underserved (Speed &amp; Cost)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788" y="6181373"/>
            <a:ext cx="911921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in 5 pay about the same as the national average but receive services that are 10 times slower.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713037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69" y="1600200"/>
            <a:ext cx="6604031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90% answered both questions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673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3"/>
            <a:ext cx="8229600" cy="596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Underserved (</a:t>
            </a:r>
            <a:r>
              <a:rPr lang="en-US" b="1" dirty="0"/>
              <a:t>Speed &amp; Cost)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in 10 pay almost </a:t>
            </a:r>
            <a:r>
              <a:rPr lang="en-US" dirty="0" smtClean="0"/>
              <a:t>twice </a:t>
            </a:r>
            <a:r>
              <a:rPr lang="en-US" dirty="0"/>
              <a:t>the national average but receive services that are 5 times slower.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3109913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28" y="1600200"/>
            <a:ext cx="6662087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90% answered both questions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736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Comments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8839200" cy="45243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Approximately 7% of the survey respondents felt strongly enough about the survey to add a comment. Comments fell into four categories. 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NO </a:t>
            </a:r>
            <a:r>
              <a:rPr lang="en-US" b="1" dirty="0"/>
              <a:t>5G </a:t>
            </a:r>
            <a:r>
              <a:rPr lang="en-US" dirty="0"/>
              <a:t>(&lt; 1%) – Significantly against supporting 5G. A sample comment was, “NO 5G!!! This tech. has NOT been adequately safety tested”.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NO </a:t>
            </a:r>
            <a:r>
              <a:rPr lang="en-US" b="1" dirty="0"/>
              <a:t>Services </a:t>
            </a:r>
            <a:r>
              <a:rPr lang="en-US" dirty="0"/>
              <a:t>(&lt;1%) – Felt strongly about not having internet service to comment. A sample comment was, “Not available for internet service by ANY provider in our area”.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NO </a:t>
            </a:r>
            <a:r>
              <a:rPr lang="en-US" b="1" dirty="0"/>
              <a:t>Government </a:t>
            </a:r>
            <a:r>
              <a:rPr lang="en-US" dirty="0"/>
              <a:t>(&lt;1%) – Felt strongly that Polk County should not become an internet provider. A sample comment was “I do not want Polk County getting into the Net, like the $$$ Wreck MINET is!!”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Better </a:t>
            </a:r>
            <a:r>
              <a:rPr lang="en-US" b="1" dirty="0"/>
              <a:t>Cheaper Service </a:t>
            </a:r>
            <a:r>
              <a:rPr lang="en-US" dirty="0"/>
              <a:t>(6%) – Felt strongly that they need cheaper or better service. Two sample comments were: “Latency is a problem with satellite internet, which makes streaming impossible.” and “Should be cheaper! Especially for slow, intermittent.” </a:t>
            </a:r>
          </a:p>
        </p:txBody>
      </p:sp>
    </p:spTree>
    <p:extLst>
      <p:ext uri="{BB962C8B-B14F-4D97-AF65-F5344CB8AC3E}">
        <p14:creationId xmlns:p14="http://schemas.microsoft.com/office/powerpoint/2010/main" val="15208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8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Provider Summaries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2710754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2743200" cy="35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667000" cy="347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2746235" cy="35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85800"/>
            <a:ext cx="215494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 Each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Speeds Offered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Monthly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Service Rating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Want Better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if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Service Territories</a:t>
            </a:r>
          </a:p>
        </p:txBody>
      </p:sp>
    </p:spTree>
    <p:extLst>
      <p:ext uri="{BB962C8B-B14F-4D97-AF65-F5344CB8AC3E}">
        <p14:creationId xmlns:p14="http://schemas.microsoft.com/office/powerpoint/2010/main" val="37550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78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Provider “Service Territories”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9694" cy="579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16573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388620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Questions?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>
                <a:hlinkClick r:id="rId2"/>
              </a:rPr>
              <a:t>www.co.polk.or.us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Main Page </a:t>
            </a:r>
            <a:br>
              <a:rPr lang="en-US" sz="3200" dirty="0" smtClean="0"/>
            </a:br>
            <a:r>
              <a:rPr lang="en-US" sz="3200" dirty="0" smtClean="0"/>
              <a:t>(Reports and Interactive Mapping Site)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82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Survey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438400" y="990600"/>
            <a:ext cx="4343400" cy="2339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Answer basic questions…</a:t>
            </a:r>
          </a:p>
          <a:p>
            <a:endParaRPr lang="en-US" sz="1000" dirty="0"/>
          </a:p>
          <a:p>
            <a:r>
              <a:rPr lang="en-US" i="1" dirty="0"/>
              <a:t>1. Who are the internet service providers? </a:t>
            </a:r>
            <a:endParaRPr lang="en-US" dirty="0"/>
          </a:p>
          <a:p>
            <a:r>
              <a:rPr lang="en-US" i="1" dirty="0"/>
              <a:t>2. What level of service is being provided? </a:t>
            </a:r>
            <a:endParaRPr lang="en-US" dirty="0"/>
          </a:p>
          <a:p>
            <a:r>
              <a:rPr lang="en-US" i="1" dirty="0"/>
              <a:t>3. What are citizens using the internet for? </a:t>
            </a:r>
            <a:endParaRPr lang="en-US" dirty="0"/>
          </a:p>
          <a:p>
            <a:r>
              <a:rPr lang="en-US" i="1" dirty="0"/>
              <a:t>4. What is the general cost of service? </a:t>
            </a:r>
            <a:endParaRPr lang="en-US" dirty="0"/>
          </a:p>
          <a:p>
            <a:r>
              <a:rPr lang="en-US" i="1" dirty="0"/>
              <a:t>5. How do citizens rate their service? </a:t>
            </a:r>
            <a:endParaRPr lang="en-US" dirty="0"/>
          </a:p>
          <a:p>
            <a:r>
              <a:rPr lang="en-US" i="1" dirty="0"/>
              <a:t>6. Would they like better service?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038600"/>
            <a:ext cx="8839200" cy="20005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The process…. </a:t>
            </a:r>
          </a:p>
          <a:p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Researched and developed survey (IT staff)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ested the survey twice before mailing (IT Staff)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Sent over 5000 surveys to rural Polk Co property owners (Garten Mail &amp; Print Services)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Compiled the survey responses (Garten Mail &amp; Print Services)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Summarized the results and mapped them (IT Staff) </a:t>
            </a:r>
          </a:p>
        </p:txBody>
      </p:sp>
    </p:spTree>
    <p:extLst>
      <p:ext uri="{BB962C8B-B14F-4D97-AF65-F5344CB8AC3E}">
        <p14:creationId xmlns:p14="http://schemas.microsoft.com/office/powerpoint/2010/main" val="24991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799"/>
            <a:ext cx="7315200" cy="5437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47800" y="6248400"/>
            <a:ext cx="53352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i="1" dirty="0" smtClean="0"/>
              <a:t>Approximately 32% Response Rate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3277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325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AGGREGATING THE DATA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545" y="1143000"/>
            <a:ext cx="808721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SIMPLE STATISTICS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% In Each Category = Number Responded / Total Number Responded to the Question</a:t>
            </a:r>
          </a:p>
          <a:p>
            <a:pPr algn="ctr"/>
            <a:r>
              <a:rPr lang="en-US" dirty="0" smtClean="0"/>
              <a:t>(No Interpolation or Editing)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4362450" cy="2857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64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/>
          <a:lstStyle/>
          <a:p>
            <a:r>
              <a:rPr lang="en-US" b="1" dirty="0" smtClean="0"/>
              <a:t>Service Providers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041374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771026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17" y="5934670"/>
            <a:ext cx="9114183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17 internet service providers in Polk County, who service 94% of </a:t>
            </a:r>
            <a:r>
              <a:rPr lang="en-US" dirty="0" smtClean="0"/>
              <a:t>respondents </a:t>
            </a:r>
            <a:r>
              <a:rPr lang="en-US" dirty="0"/>
              <a:t>that </a:t>
            </a:r>
            <a:r>
              <a:rPr lang="en-US" dirty="0" smtClean="0"/>
              <a:t>identified </a:t>
            </a:r>
            <a:r>
              <a:rPr lang="en-US" dirty="0"/>
              <a:t>a vendor</a:t>
            </a:r>
            <a:r>
              <a:rPr lang="en-US" dirty="0" smtClean="0"/>
              <a:t>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Survey </a:t>
            </a:r>
            <a:r>
              <a:rPr lang="en-US" dirty="0"/>
              <a:t>respondents are trying to get connected and use a wide variety of providers to do so.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255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97% answered this question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242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Level Of Service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" y="762000"/>
            <a:ext cx="3931186" cy="948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5181600" cy="3626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363229"/>
            <a:ext cx="9144000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</a:t>
            </a:r>
            <a:r>
              <a:rPr lang="en-US" dirty="0"/>
              <a:t>25% of respondents have services below “standard” internet access (speeds less then 5Mbps</a:t>
            </a:r>
            <a:r>
              <a:rPr lang="en-US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</a:t>
            </a:r>
            <a:r>
              <a:rPr lang="en-US" dirty="0"/>
              <a:t>90% have service that is well below the federal definition of broadband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Comparison: The average </a:t>
            </a:r>
            <a:r>
              <a:rPr lang="en-US" dirty="0"/>
              <a:t>speed of </a:t>
            </a:r>
            <a:r>
              <a:rPr lang="en-US" dirty="0" smtClean="0"/>
              <a:t>internet service in </a:t>
            </a:r>
            <a:r>
              <a:rPr lang="en-US" dirty="0"/>
              <a:t>Oregon is 42.8 Mbps and 90% of Oregonians have access to 100 Mbps or faster service </a:t>
            </a:r>
            <a:r>
              <a:rPr lang="en-US" dirty="0" smtClean="0"/>
              <a:t>(broadbandnow.com)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255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90% answered this question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855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6525"/>
            <a:ext cx="8229600" cy="7023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Use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913541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931723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63179"/>
            <a:ext cx="91440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</a:t>
            </a:r>
            <a:r>
              <a:rPr lang="en-US" dirty="0"/>
              <a:t>% of the respondents use the internet for personal </a:t>
            </a:r>
            <a:r>
              <a:rPr lang="en-US" dirty="0" smtClean="0"/>
              <a:t>business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</a:t>
            </a:r>
            <a:r>
              <a:rPr lang="en-US" dirty="0"/>
              <a:t>% of the respondents use the internet for </a:t>
            </a:r>
            <a:r>
              <a:rPr lang="en-US" dirty="0" smtClean="0"/>
              <a:t>education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A </a:t>
            </a:r>
            <a:r>
              <a:rPr lang="en-US" dirty="0"/>
              <a:t>significant number of respondents use the internet for commercial or home based </a:t>
            </a:r>
            <a:r>
              <a:rPr lang="en-US" dirty="0" smtClean="0"/>
              <a:t>business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260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100% answered this question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734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Cost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034258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5712300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39" y="5657671"/>
            <a:ext cx="91440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20% of the respondents pay over $100/mo </a:t>
            </a:r>
            <a:r>
              <a:rPr lang="en-US" dirty="0"/>
              <a:t>for </a:t>
            </a:r>
            <a:r>
              <a:rPr lang="en-US" dirty="0" smtClean="0"/>
              <a:t>services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</a:t>
            </a:r>
            <a:r>
              <a:rPr lang="en-US" dirty="0"/>
              <a:t>75% of the respondents pay over $</a:t>
            </a:r>
            <a:r>
              <a:rPr lang="en-US" dirty="0" smtClean="0"/>
              <a:t>50/mo </a:t>
            </a:r>
            <a:r>
              <a:rPr lang="en-US" dirty="0"/>
              <a:t>for </a:t>
            </a:r>
            <a:r>
              <a:rPr lang="en-US" dirty="0" smtClean="0"/>
              <a:t>services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Comparison: The </a:t>
            </a:r>
            <a:r>
              <a:rPr lang="en-US" dirty="0"/>
              <a:t>average cost for 60+ Mbps with unlimited access in the US is $</a:t>
            </a:r>
            <a:r>
              <a:rPr lang="en-US" dirty="0" smtClean="0"/>
              <a:t>60/mo</a:t>
            </a:r>
            <a:r>
              <a:rPr lang="en-US" dirty="0"/>
              <a:t> </a:t>
            </a:r>
            <a:r>
              <a:rPr lang="en-US" dirty="0" smtClean="0"/>
              <a:t>(several references)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250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96% answered this question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692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Service Rating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667000" cy="1626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295400"/>
            <a:ext cx="6067677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</a:t>
            </a:r>
            <a:r>
              <a:rPr lang="en-US" dirty="0"/>
              <a:t>40% of the respondents rate their services as being </a:t>
            </a:r>
            <a:r>
              <a:rPr lang="en-US" dirty="0" smtClean="0"/>
              <a:t>bad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60</a:t>
            </a:r>
            <a:r>
              <a:rPr lang="en-US" dirty="0"/>
              <a:t>% rate their service as </a:t>
            </a:r>
            <a:r>
              <a:rPr lang="en-US" dirty="0" smtClean="0"/>
              <a:t>OK or better (only 30% better then OK)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According </a:t>
            </a:r>
            <a:r>
              <a:rPr lang="en-US" dirty="0"/>
              <a:t>to a recent national pole </a:t>
            </a:r>
            <a:r>
              <a:rPr lang="en-US" dirty="0" smtClean="0"/>
              <a:t>the </a:t>
            </a:r>
            <a:r>
              <a:rPr lang="en-US" dirty="0"/>
              <a:t>average ISP received a customer satisfaction rating of 62 out of </a:t>
            </a:r>
            <a:r>
              <a:rPr lang="en-US" dirty="0" smtClean="0"/>
              <a:t>100.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250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95% answered this question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60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757</Words>
  <Application>Microsoft Office PowerPoint</Application>
  <PresentationFormat>On-screen Show (4:3)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The Survey</vt:lpstr>
      <vt:lpstr>Results</vt:lpstr>
      <vt:lpstr>AGGREGATING THE DATA</vt:lpstr>
      <vt:lpstr>Service Providers</vt:lpstr>
      <vt:lpstr>Level Of Service</vt:lpstr>
      <vt:lpstr>Internet Use</vt:lpstr>
      <vt:lpstr>Internet Cost</vt:lpstr>
      <vt:lpstr>Service Rating</vt:lpstr>
      <vt:lpstr>Want Better Service</vt:lpstr>
      <vt:lpstr>Underserved (Speed &amp; Cost)</vt:lpstr>
      <vt:lpstr>Underserved (Speed &amp; Cost)</vt:lpstr>
      <vt:lpstr>Underserved (Speed &amp; Cost)</vt:lpstr>
      <vt:lpstr>Comments</vt:lpstr>
      <vt:lpstr>Provider Summaries</vt:lpstr>
      <vt:lpstr>Provider “Service Territories”</vt:lpstr>
      <vt:lpstr>Questions?   www.co.polk.or.us Main Page  (Reports and Interactive Mapping Site)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</dc:creator>
  <cp:lastModifiedBy>Dean Anderson</cp:lastModifiedBy>
  <cp:revision>47</cp:revision>
  <dcterms:created xsi:type="dcterms:W3CDTF">2019-12-07T18:28:00Z</dcterms:created>
  <dcterms:modified xsi:type="dcterms:W3CDTF">2019-12-10T20:33:07Z</dcterms:modified>
</cp:coreProperties>
</file>