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7" r:id="rId1"/>
  </p:sldMasterIdLst>
  <p:notesMasterIdLst>
    <p:notesMasterId r:id="rId11"/>
  </p:notesMasterIdLst>
  <p:sldIdLst>
    <p:sldId id="256" r:id="rId2"/>
    <p:sldId id="271" r:id="rId3"/>
    <p:sldId id="285" r:id="rId4"/>
    <p:sldId id="259" r:id="rId5"/>
    <p:sldId id="289" r:id="rId6"/>
    <p:sldId id="291" r:id="rId7"/>
    <p:sldId id="303" r:id="rId8"/>
    <p:sldId id="300" r:id="rId9"/>
    <p:sldId id="302"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68415" autoAdjust="0"/>
  </p:normalViewPr>
  <p:slideViewPr>
    <p:cSldViewPr snapToGrid="0">
      <p:cViewPr varScale="1">
        <p:scale>
          <a:sx n="79" d="100"/>
          <a:sy n="79" d="100"/>
        </p:scale>
        <p:origin x="1662" y="78"/>
      </p:cViewPr>
      <p:guideLst/>
    </p:cSldViewPr>
  </p:slideViewPr>
  <p:notesTextViewPr>
    <p:cViewPr>
      <p:scale>
        <a:sx n="1" d="1"/>
        <a:sy n="1" d="1"/>
      </p:scale>
      <p:origin x="0" y="0"/>
    </p:cViewPr>
  </p:notesTextViewPr>
  <p:notesViewPr>
    <p:cSldViewPr snapToGrid="0">
      <p:cViewPr varScale="1">
        <p:scale>
          <a:sx n="85" d="100"/>
          <a:sy n="85" d="100"/>
        </p:scale>
        <p:origin x="313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8CC3CBF-37AF-4DC1-9D84-2AA444C510A3}" type="datetimeFigureOut">
              <a:rPr lang="en-US" smtClean="0"/>
              <a:t>3/12/2024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E78257B-BD53-4F44-A3B7-C73749F431CD}" type="slidenum">
              <a:rPr lang="en-US" smtClean="0"/>
              <a:t>‹#›</a:t>
            </a:fld>
            <a:endParaRPr lang="en-US"/>
          </a:p>
        </p:txBody>
      </p:sp>
    </p:spTree>
    <p:extLst>
      <p:ext uri="{BB962C8B-B14F-4D97-AF65-F5344CB8AC3E}">
        <p14:creationId xmlns:p14="http://schemas.microsoft.com/office/powerpoint/2010/main" val="2306437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chemeClr val="tx1"/>
                </a:solidFill>
              </a:rPr>
              <a:t>Good Evening, </a:t>
            </a:r>
            <a:r>
              <a:rPr lang="en-US" dirty="0">
                <a:solidFill>
                  <a:schemeClr val="tx1"/>
                </a:solidFill>
              </a:rPr>
              <a:t>m</a:t>
            </a:r>
            <a:r>
              <a:rPr lang="en-US" dirty="0" smtClean="0">
                <a:solidFill>
                  <a:schemeClr val="tx1"/>
                </a:solidFill>
              </a:rPr>
              <a:t>y name is Michael</a:t>
            </a:r>
            <a:r>
              <a:rPr lang="en-US" baseline="0" dirty="0" smtClean="0">
                <a:solidFill>
                  <a:schemeClr val="tx1"/>
                </a:solidFill>
              </a:rPr>
              <a:t> Burns </a:t>
            </a:r>
            <a:r>
              <a:rPr lang="en-US" dirty="0" smtClean="0">
                <a:solidFill>
                  <a:schemeClr val="tx1"/>
                </a:solidFill>
              </a:rPr>
              <a:t>and I am an Associate Planner for Polk County’s Community Development Department.  </a:t>
            </a:r>
          </a:p>
          <a:p>
            <a:endParaRPr lang="en-US" dirty="0">
              <a:solidFill>
                <a:schemeClr val="tx1"/>
              </a:solidFill>
            </a:endParaRPr>
          </a:p>
          <a:p>
            <a:r>
              <a:rPr lang="en-US" dirty="0" smtClean="0">
                <a:solidFill>
                  <a:schemeClr val="tx1"/>
                </a:solidFill>
              </a:rPr>
              <a:t>I am here today </a:t>
            </a:r>
            <a:r>
              <a:rPr lang="en-US" dirty="0" smtClean="0">
                <a:solidFill>
                  <a:schemeClr val="tx1"/>
                </a:solidFill>
              </a:rPr>
              <a:t>to </a:t>
            </a:r>
            <a:r>
              <a:rPr lang="en-US" baseline="0" dirty="0" smtClean="0">
                <a:solidFill>
                  <a:schemeClr val="tx1"/>
                </a:solidFill>
              </a:rPr>
              <a:t>discuss </a:t>
            </a:r>
            <a:r>
              <a:rPr lang="en-US" baseline="0" dirty="0" smtClean="0">
                <a:solidFill>
                  <a:schemeClr val="tx1"/>
                </a:solidFill>
              </a:rPr>
              <a:t>Planning File </a:t>
            </a:r>
            <a:r>
              <a:rPr lang="en-US" dirty="0" smtClean="0">
                <a:solidFill>
                  <a:schemeClr val="tx1"/>
                </a:solidFill>
              </a:rPr>
              <a:t>LA</a:t>
            </a:r>
            <a:r>
              <a:rPr lang="en-US" baseline="0" dirty="0" smtClean="0">
                <a:solidFill>
                  <a:schemeClr val="tx1"/>
                </a:solidFill>
              </a:rPr>
              <a:t> 23-03 which is a legislative amendment proposal to update the text of</a:t>
            </a:r>
            <a:r>
              <a:rPr lang="en-US" dirty="0" smtClean="0">
                <a:solidFill>
                  <a:schemeClr val="tx1"/>
                </a:solidFill>
              </a:rPr>
              <a:t> Polk</a:t>
            </a:r>
            <a:r>
              <a:rPr lang="en-US" baseline="0" dirty="0" smtClean="0">
                <a:solidFill>
                  <a:schemeClr val="tx1"/>
                </a:solidFill>
              </a:rPr>
              <a:t> County Zoning Ordinance Chapter 136 and 177, which pertain to the Exclusive Farm Use and Timber Conservation Zoning Districts </a:t>
            </a:r>
          </a:p>
          <a:p>
            <a:endParaRPr lang="en-US" dirty="0"/>
          </a:p>
        </p:txBody>
      </p:sp>
      <p:sp>
        <p:nvSpPr>
          <p:cNvPr id="4" name="Slide Number Placeholder 3"/>
          <p:cNvSpPr>
            <a:spLocks noGrp="1"/>
          </p:cNvSpPr>
          <p:nvPr>
            <p:ph type="sldNum" sz="quarter" idx="10"/>
          </p:nvPr>
        </p:nvSpPr>
        <p:spPr/>
        <p:txBody>
          <a:bodyPr/>
          <a:lstStyle/>
          <a:p>
            <a:fld id="{BE78257B-BD53-4F44-A3B7-C73749F431CD}" type="slidenum">
              <a:rPr lang="en-US" smtClean="0"/>
              <a:t>1</a:t>
            </a:fld>
            <a:endParaRPr lang="en-US"/>
          </a:p>
        </p:txBody>
      </p:sp>
    </p:spTree>
    <p:extLst>
      <p:ext uri="{BB962C8B-B14F-4D97-AF65-F5344CB8AC3E}">
        <p14:creationId xmlns:p14="http://schemas.microsoft.com/office/powerpoint/2010/main" val="2652398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100000"/>
              </a:lnSpc>
              <a:buFont typeface="Arial" panose="020B0604020202020204" pitchFamily="34" charset="0"/>
              <a:buChar char="•"/>
            </a:pPr>
            <a:r>
              <a:rPr lang="en-US" dirty="0" smtClean="0">
                <a:solidFill>
                  <a:srgbClr val="FF0000"/>
                </a:solidFill>
              </a:rPr>
              <a:t>During</a:t>
            </a:r>
            <a:r>
              <a:rPr lang="en-US" baseline="0" dirty="0" smtClean="0">
                <a:solidFill>
                  <a:srgbClr val="FF0000"/>
                </a:solidFill>
              </a:rPr>
              <a:t> this presentation I will first provide some background information about the proposed text amendments.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solidFill>
                <a:srgbClr val="FF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solidFill>
                  <a:srgbClr val="FF0000"/>
                </a:solidFill>
              </a:rPr>
              <a:t>Then, I will go over the applicable review and decision criteria for a legislative amendment </a:t>
            </a:r>
          </a:p>
          <a:p>
            <a:pPr marL="0" indent="0">
              <a:lnSpc>
                <a:spcPct val="100000"/>
              </a:lnSpc>
              <a:buFont typeface="Arial" panose="020B0604020202020204" pitchFamily="34" charset="0"/>
              <a:buNone/>
            </a:pPr>
            <a:endParaRPr lang="en-US" baseline="0" dirty="0" smtClean="0">
              <a:solidFill>
                <a:srgbClr val="FF0000"/>
              </a:solidFill>
            </a:endParaRPr>
          </a:p>
          <a:p>
            <a:pPr marL="171450" indent="-171450">
              <a:lnSpc>
                <a:spcPct val="100000"/>
              </a:lnSpc>
              <a:buFont typeface="Arial" panose="020B0604020202020204" pitchFamily="34" charset="0"/>
              <a:buChar char="•"/>
            </a:pPr>
            <a:r>
              <a:rPr lang="en-US" baseline="0" dirty="0" smtClean="0">
                <a:solidFill>
                  <a:srgbClr val="FF0000"/>
                </a:solidFill>
              </a:rPr>
              <a:t>Next, I will discuss the optional text amendments that the Planning Commission can recommend for the BOC to adopt</a:t>
            </a:r>
          </a:p>
          <a:p>
            <a:pPr marL="0" indent="0">
              <a:lnSpc>
                <a:spcPct val="100000"/>
              </a:lnSpc>
              <a:buFont typeface="Arial" panose="020B0604020202020204" pitchFamily="34" charset="0"/>
              <a:buNone/>
            </a:pPr>
            <a:endParaRPr lang="en-US" baseline="0" dirty="0" smtClean="0">
              <a:solidFill>
                <a:srgbClr val="FF0000"/>
              </a:solidFill>
            </a:endParaRPr>
          </a:p>
          <a:p>
            <a:pPr marL="171450" indent="-171450">
              <a:lnSpc>
                <a:spcPct val="100000"/>
              </a:lnSpc>
              <a:buFont typeface="Arial" panose="020B0604020202020204" pitchFamily="34" charset="0"/>
              <a:buChar char="•"/>
            </a:pPr>
            <a:r>
              <a:rPr lang="en-US" baseline="0" dirty="0" smtClean="0">
                <a:solidFill>
                  <a:srgbClr val="FF0000"/>
                </a:solidFill>
              </a:rPr>
              <a:t>Lastly, I will discuss </a:t>
            </a:r>
            <a:r>
              <a:rPr lang="en-US" baseline="0" dirty="0" smtClean="0">
                <a:solidFill>
                  <a:srgbClr val="FF0000"/>
                </a:solidFill>
              </a:rPr>
              <a:t>Staff and the Planning Commission’s </a:t>
            </a:r>
            <a:r>
              <a:rPr lang="en-US" baseline="0" dirty="0" smtClean="0">
                <a:solidFill>
                  <a:srgbClr val="FF0000"/>
                </a:solidFill>
              </a:rPr>
              <a:t>final recommendation</a:t>
            </a:r>
          </a:p>
        </p:txBody>
      </p:sp>
      <p:sp>
        <p:nvSpPr>
          <p:cNvPr id="4" name="Slide Number Placeholder 3"/>
          <p:cNvSpPr>
            <a:spLocks noGrp="1"/>
          </p:cNvSpPr>
          <p:nvPr>
            <p:ph type="sldNum" sz="quarter" idx="10"/>
          </p:nvPr>
        </p:nvSpPr>
        <p:spPr/>
        <p:txBody>
          <a:bodyPr/>
          <a:lstStyle/>
          <a:p>
            <a:fld id="{BE78257B-BD53-4F44-A3B7-C73749F431CD}" type="slidenum">
              <a:rPr lang="en-US" smtClean="0"/>
              <a:t>2</a:t>
            </a:fld>
            <a:endParaRPr lang="en-US"/>
          </a:p>
        </p:txBody>
      </p:sp>
    </p:spTree>
    <p:extLst>
      <p:ext uri="{BB962C8B-B14F-4D97-AF65-F5344CB8AC3E}">
        <p14:creationId xmlns:p14="http://schemas.microsoft.com/office/powerpoint/2010/main" val="4190226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smtClean="0"/>
              <a:t> Oregon Revised Statute (ORS) 197.646 states that when new land use statutes, statewide land use planning goals or rules implementing the statutes or the goals are enacted, counties must either adopt amendments to their local code to implement the changes to State law or apply those changes directly to land use applications.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 Currently, the Planning Division applies </a:t>
            </a:r>
            <a:r>
              <a:rPr lang="en-US" baseline="0" dirty="0" smtClean="0"/>
              <a:t>Statutes </a:t>
            </a:r>
            <a:r>
              <a:rPr lang="en-US" dirty="0" smtClean="0"/>
              <a:t>directly for</a:t>
            </a:r>
            <a:r>
              <a:rPr lang="en-US" baseline="0" dirty="0" smtClean="0"/>
              <a:t> certain</a:t>
            </a:r>
            <a:r>
              <a:rPr lang="en-US" dirty="0" smtClean="0"/>
              <a:t> land use applications.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 Many</a:t>
            </a:r>
            <a:r>
              <a:rPr lang="en-US" baseline="0" dirty="0" smtClean="0"/>
              <a:t> </a:t>
            </a:r>
            <a:r>
              <a:rPr lang="en-US" dirty="0" smtClean="0"/>
              <a:t>of the proposed text</a:t>
            </a:r>
            <a:r>
              <a:rPr lang="en-US" baseline="0" dirty="0" smtClean="0"/>
              <a:t> amendments</a:t>
            </a:r>
            <a:r>
              <a:rPr lang="en-US" dirty="0" smtClean="0"/>
              <a:t> are required to be adopted by Polk County in</a:t>
            </a:r>
            <a:r>
              <a:rPr lang="en-US" baseline="0" dirty="0" smtClean="0"/>
              <a:t> order to be in conformance with State law or are not substantive changes. However, this presentation will focus on the proposed amendments that are optional. All proposed changes to Chapter 136 and 177 can be found in Attachments A and B of the Memorandum and Staff Report, which was provided to </a:t>
            </a:r>
            <a:r>
              <a:rPr lang="en-US" baseline="0" dirty="0" smtClean="0"/>
              <a:t>the Board of Commissioner’s and made available on the Polk </a:t>
            </a:r>
            <a:r>
              <a:rPr lang="en-US" baseline="0" dirty="0" smtClean="0"/>
              <a:t>County Website. </a:t>
            </a:r>
          </a:p>
        </p:txBody>
      </p:sp>
      <p:sp>
        <p:nvSpPr>
          <p:cNvPr id="4" name="Slide Number Placeholder 3"/>
          <p:cNvSpPr>
            <a:spLocks noGrp="1"/>
          </p:cNvSpPr>
          <p:nvPr>
            <p:ph type="sldNum" sz="quarter" idx="10"/>
          </p:nvPr>
        </p:nvSpPr>
        <p:spPr/>
        <p:txBody>
          <a:bodyPr/>
          <a:lstStyle/>
          <a:p>
            <a:fld id="{BE78257B-BD53-4F44-A3B7-C73749F431CD}" type="slidenum">
              <a:rPr lang="en-US" smtClean="0"/>
              <a:t>3</a:t>
            </a:fld>
            <a:endParaRPr lang="en-US"/>
          </a:p>
        </p:txBody>
      </p:sp>
    </p:spTree>
    <p:extLst>
      <p:ext uri="{BB962C8B-B14F-4D97-AF65-F5344CB8AC3E}">
        <p14:creationId xmlns:p14="http://schemas.microsoft.com/office/powerpoint/2010/main" val="342847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517640"/>
            <a:ext cx="5608320" cy="3660458"/>
          </a:xfrm>
        </p:spPr>
        <p:txBody>
          <a:bodyPr/>
          <a:lstStyle/>
          <a:p>
            <a:pPr marL="171450" indent="-171450">
              <a:buFont typeface="Arial" panose="020B0604020202020204" pitchFamily="34" charset="0"/>
              <a:buChar char="•"/>
            </a:pPr>
            <a:r>
              <a:rPr lang="en-US" sz="1100" dirty="0" smtClean="0"/>
              <a:t>The applicable criteria for a legislative amendment is found in PCZO Section 115.060, which requires legislative plan amendments to: </a:t>
            </a:r>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r>
              <a:rPr lang="en-US" sz="1100" dirty="0" smtClean="0"/>
              <a:t>Comply with State statutes, planning goals, and administrative rules, </a:t>
            </a:r>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r>
              <a:rPr lang="en-US" sz="1100" dirty="0" smtClean="0"/>
              <a:t>Conform</a:t>
            </a:r>
            <a:r>
              <a:rPr lang="en-US" sz="1100" baseline="0" dirty="0" smtClean="0"/>
              <a:t> with</a:t>
            </a:r>
            <a:r>
              <a:rPr lang="en-US" sz="1100" dirty="0" smtClean="0"/>
              <a:t> Polk County’s Comprehensive Plan Policies, Goals, and Intent,</a:t>
            </a:r>
            <a:endParaRPr lang="en-US" sz="1100" baseline="0" dirty="0" smtClean="0"/>
          </a:p>
          <a:p>
            <a:pPr marL="0" indent="0">
              <a:buFont typeface="Arial" panose="020B0604020202020204" pitchFamily="34" charset="0"/>
              <a:buNone/>
            </a:pPr>
            <a:endParaRPr lang="en-US" sz="1100" dirty="0" smtClean="0"/>
          </a:p>
          <a:p>
            <a:pPr marL="171450" indent="-171450">
              <a:buFont typeface="Arial" panose="020B0604020202020204" pitchFamily="34" charset="0"/>
              <a:buChar char="•"/>
            </a:pPr>
            <a:r>
              <a:rPr lang="en-US" sz="1100" dirty="0" smtClean="0"/>
              <a:t>Be in the public interest and for the general public benefit,</a:t>
            </a:r>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r>
              <a:rPr lang="en-US" sz="1100" dirty="0" smtClean="0"/>
              <a:t>And comply with all applicable Intergovernmental Agreements. </a:t>
            </a:r>
          </a:p>
          <a:p>
            <a:endParaRPr lang="en-US" sz="1100" dirty="0"/>
          </a:p>
          <a:p>
            <a:pPr marL="171450" indent="-171450">
              <a:buFont typeface="Arial" panose="020B0604020202020204" pitchFamily="34" charset="0"/>
              <a:buChar char="•"/>
            </a:pPr>
            <a:r>
              <a:rPr lang="en-US" sz="1100" dirty="0" smtClean="0"/>
              <a:t>All applicable notice requirements for this hearing under PCZO 111 were met:</a:t>
            </a:r>
            <a:r>
              <a:rPr lang="en-US" sz="1100" baseline="0" dirty="0" smtClean="0"/>
              <a:t> </a:t>
            </a:r>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r>
              <a:rPr lang="en-US" sz="1100" dirty="0" smtClean="0"/>
              <a:t>On </a:t>
            </a:r>
            <a:r>
              <a:rPr lang="en-US" sz="1100" dirty="0" smtClean="0"/>
              <a:t>March</a:t>
            </a:r>
            <a:r>
              <a:rPr lang="en-US" sz="1100" baseline="0" dirty="0" smtClean="0"/>
              <a:t> 5</a:t>
            </a:r>
            <a:r>
              <a:rPr lang="en-US" sz="1100" dirty="0" smtClean="0"/>
              <a:t>, </a:t>
            </a:r>
            <a:r>
              <a:rPr lang="en-US" sz="1100" dirty="0" smtClean="0"/>
              <a:t>2024, staff provided </a:t>
            </a:r>
            <a:r>
              <a:rPr lang="en-US" sz="1100" dirty="0" smtClean="0"/>
              <a:t>the</a:t>
            </a:r>
            <a:r>
              <a:rPr lang="en-US" sz="1100" baseline="0" dirty="0" smtClean="0"/>
              <a:t> Board of Commissioners</a:t>
            </a:r>
            <a:r>
              <a:rPr lang="en-US" sz="1100" dirty="0" smtClean="0"/>
              <a:t> </a:t>
            </a:r>
            <a:r>
              <a:rPr lang="en-US" sz="1100" dirty="0" smtClean="0"/>
              <a:t>a memorandum with findings demonstrating compliance with all of these criteria.   </a:t>
            </a:r>
          </a:p>
          <a:p>
            <a:endParaRPr lang="en-US" sz="1100" dirty="0" smtClean="0"/>
          </a:p>
          <a:p>
            <a:pPr marL="171450" indent="-171450">
              <a:buFont typeface="Arial" panose="020B0604020202020204" pitchFamily="34" charset="0"/>
              <a:buChar char="•"/>
            </a:pPr>
            <a:r>
              <a:rPr lang="en-US" sz="1100" dirty="0" smtClean="0"/>
              <a:t>Notice of tonight's public hearing was published in the Itemizer Observer </a:t>
            </a:r>
            <a:r>
              <a:rPr lang="en-US" sz="1100" dirty="0"/>
              <a:t>newspaper </a:t>
            </a:r>
            <a:r>
              <a:rPr lang="en-US" sz="1100" dirty="0" smtClean="0"/>
              <a:t>on</a:t>
            </a:r>
            <a:r>
              <a:rPr lang="en-US" sz="1100" baseline="0" dirty="0" smtClean="0"/>
              <a:t> </a:t>
            </a:r>
            <a:r>
              <a:rPr lang="en-US" sz="1100" baseline="0" dirty="0" smtClean="0"/>
              <a:t>February 21, </a:t>
            </a:r>
            <a:r>
              <a:rPr lang="en-US" sz="1100" baseline="0" dirty="0" smtClean="0"/>
              <a:t>2024.</a:t>
            </a:r>
            <a:r>
              <a:rPr lang="en-US" sz="1100" dirty="0" smtClean="0"/>
              <a:t> All </a:t>
            </a:r>
            <a:r>
              <a:rPr lang="en-US" sz="1100" dirty="0"/>
              <a:t>supporting documents were </a:t>
            </a:r>
            <a:r>
              <a:rPr lang="en-US" sz="1100" dirty="0" smtClean="0"/>
              <a:t>also made </a:t>
            </a:r>
            <a:r>
              <a:rPr lang="en-US" sz="1100" dirty="0"/>
              <a:t>available on the Polk </a:t>
            </a:r>
            <a:r>
              <a:rPr lang="en-US" sz="1100" dirty="0" smtClean="0"/>
              <a:t>County’s </a:t>
            </a:r>
            <a:r>
              <a:rPr lang="en-US" sz="1100" dirty="0"/>
              <a:t>Planning Division website. </a:t>
            </a:r>
            <a:endParaRPr lang="en-US" sz="1100" dirty="0" smtClean="0"/>
          </a:p>
          <a:p>
            <a:endParaRPr lang="en-US" dirty="0"/>
          </a:p>
        </p:txBody>
      </p:sp>
      <p:sp>
        <p:nvSpPr>
          <p:cNvPr id="4" name="Slide Number Placeholder 3"/>
          <p:cNvSpPr>
            <a:spLocks noGrp="1"/>
          </p:cNvSpPr>
          <p:nvPr>
            <p:ph type="sldNum" sz="quarter" idx="10"/>
          </p:nvPr>
        </p:nvSpPr>
        <p:spPr/>
        <p:txBody>
          <a:bodyPr/>
          <a:lstStyle/>
          <a:p>
            <a:fld id="{BE78257B-BD53-4F44-A3B7-C73749F431CD}" type="slidenum">
              <a:rPr lang="en-US" smtClean="0"/>
              <a:t>4</a:t>
            </a:fld>
            <a:endParaRPr lang="en-US"/>
          </a:p>
        </p:txBody>
      </p:sp>
    </p:spTree>
    <p:extLst>
      <p:ext uri="{BB962C8B-B14F-4D97-AF65-F5344CB8AC3E}">
        <p14:creationId xmlns:p14="http://schemas.microsoft.com/office/powerpoint/2010/main" val="151831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a:p>
            <a:pPr>
              <a:buFont typeface="Arial" panose="020B0604020202020204" pitchFamily="34" charset="0"/>
              <a:buChar char="•"/>
            </a:pPr>
            <a:r>
              <a:rPr lang="en-US" baseline="0" dirty="0" smtClean="0"/>
              <a:t>  Recent changes to State law have updated the criteria for replacement dwellings in farm and forest zones. The proposed changes to the replacement dwelling criteria would in part provide parity between Polk County’s local code and State law. However, staff recommends not adopting a section of the new replacement dwelling criteria found in ORS 215.291(2)(b)(C) which states that replacement dwellings must comply with the provisions of R327 of the Oregon Residential Specialty Code, if located in an extreme or high wildfire risk area on the statewide map of wildfire risk, or if a map has not been adopted.</a:t>
            </a:r>
          </a:p>
          <a:p>
            <a:pPr>
              <a:buFont typeface="Arial" panose="020B0604020202020204" pitchFamily="34" charset="0"/>
              <a:buNone/>
            </a:pPr>
            <a:endParaRPr lang="en-US" baseline="0" dirty="0" smtClean="0"/>
          </a:p>
          <a:p>
            <a:pPr>
              <a:buFont typeface="Arial" panose="020B0604020202020204" pitchFamily="34" charset="0"/>
              <a:buNone/>
            </a:pPr>
            <a:r>
              <a:rPr lang="en-US" baseline="0" dirty="0" smtClean="0"/>
              <a:t>As of yet, no map has not been adopted and therefore, would require all new replacement dwellings to meet this standard. Staff reviewed a draft of this map and found that Polk County also does not contain any “high” wildfire risk areas. In addition, the map does not contain the same risk categories referenced by the Statute. Rather than adopting this section as applicable criteria, staff would make this criteria a condition of approval for all replacement dwellings which would prevent the need for a future legislative amendment when a Wildfire Hazard Map is ultimately adopted by the state. </a:t>
            </a:r>
          </a:p>
          <a:p>
            <a:pPr lvl="0">
              <a:buFont typeface="Arial" panose="020B0604020202020204" pitchFamily="34" charset="0"/>
              <a:buNone/>
            </a:pPr>
            <a:r>
              <a:rPr lang="en-US" dirty="0" smtClean="0"/>
              <a:t> </a:t>
            </a:r>
          </a:p>
          <a:p>
            <a:pPr marL="171450" indent="-171450">
              <a:buFont typeface="Arial" panose="020B0604020202020204" pitchFamily="34" charset="0"/>
              <a:buChar char="•"/>
            </a:pPr>
            <a:r>
              <a:rPr lang="en-US" dirty="0" smtClean="0"/>
              <a:t>Temporary Medical Hardship Dwellings were</a:t>
            </a:r>
            <a:r>
              <a:rPr lang="en-US" baseline="0" dirty="0" smtClean="0"/>
              <a:t> changed as a part of previous legislative amendment (LA 23-02) to be a conditional use. The proposed amendment would make it clear that Hardship Dwellings are not subject to public hearing requirements pursuant to PCZO 182.040(B) for properties located within an inventoried deer and elk habitat on the Polk County Significant Resources Area map. </a:t>
            </a:r>
          </a:p>
        </p:txBody>
      </p:sp>
      <p:sp>
        <p:nvSpPr>
          <p:cNvPr id="4" name="Slide Number Placeholder 3"/>
          <p:cNvSpPr>
            <a:spLocks noGrp="1"/>
          </p:cNvSpPr>
          <p:nvPr>
            <p:ph type="sldNum" sz="quarter" idx="10"/>
          </p:nvPr>
        </p:nvSpPr>
        <p:spPr/>
        <p:txBody>
          <a:bodyPr/>
          <a:lstStyle/>
          <a:p>
            <a:fld id="{BE78257B-BD53-4F44-A3B7-C73749F431CD}" type="slidenum">
              <a:rPr lang="en-US" smtClean="0"/>
              <a:t>5</a:t>
            </a:fld>
            <a:endParaRPr lang="en-US"/>
          </a:p>
        </p:txBody>
      </p:sp>
    </p:spTree>
    <p:extLst>
      <p:ext uri="{BB962C8B-B14F-4D97-AF65-F5344CB8AC3E}">
        <p14:creationId xmlns:p14="http://schemas.microsoft.com/office/powerpoint/2010/main" val="1640735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Replacement dwellings: The proposed replacement dwelling changes for PCZO 177 mirror those that we discussed for Chapter 136 relating to the Wildfire Hazard map. No other changes.</a:t>
            </a:r>
          </a:p>
          <a:p>
            <a:pPr marL="171450" indent="-171450">
              <a:buFont typeface="Arial" panose="020B0604020202020204" pitchFamily="34" charset="0"/>
              <a:buChar char="•"/>
            </a:pPr>
            <a:endParaRPr lang="en-US" baseline="0"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TMHD: The proposed text amendments would make the mandatory change of making Temporary Medical Hardship dwellings a conditional use, just as the previous legislative amendment (LA 23-02) did for the EFU Zone. In addition, it would add the same criterion that we discussed for Hardship Dwellings in the EFU zone relating to public hearings.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indent="-171450">
              <a:buFont typeface="Arial" panose="020B0604020202020204" pitchFamily="34" charset="0"/>
              <a:buChar char="•"/>
            </a:pPr>
            <a:r>
              <a:rPr lang="en-US" baseline="0" dirty="0" smtClean="0"/>
              <a:t>Home Occupations: State law allows home occupations to be operated by a resident or employee of a resident of the property. The proposed change would adopt this language and replace the current criteria that home occupations may not only be operated only by a resident of the property. </a:t>
            </a:r>
            <a:endParaRPr lang="en-US" baseline="0" dirty="0"/>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Land Divisions: Currently, the PCZO requires that land divisions be filed within 2 years of approval. However, this is not a requirement in State law. The proposed amendment would allow property owners more time to execute approved land divisions.</a:t>
            </a:r>
          </a:p>
        </p:txBody>
      </p:sp>
      <p:sp>
        <p:nvSpPr>
          <p:cNvPr id="4" name="Slide Number Placeholder 3"/>
          <p:cNvSpPr>
            <a:spLocks noGrp="1"/>
          </p:cNvSpPr>
          <p:nvPr>
            <p:ph type="sldNum" sz="quarter" idx="10"/>
          </p:nvPr>
        </p:nvSpPr>
        <p:spPr/>
        <p:txBody>
          <a:bodyPr/>
          <a:lstStyle/>
          <a:p>
            <a:fld id="{BE78257B-BD53-4F44-A3B7-C73749F431CD}" type="slidenum">
              <a:rPr lang="en-US" smtClean="0"/>
              <a:t>6</a:t>
            </a:fld>
            <a:endParaRPr lang="en-US"/>
          </a:p>
        </p:txBody>
      </p:sp>
    </p:spTree>
    <p:extLst>
      <p:ext uri="{BB962C8B-B14F-4D97-AF65-F5344CB8AC3E}">
        <p14:creationId xmlns:p14="http://schemas.microsoft.com/office/powerpoint/2010/main" val="2845261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A Land division to preserve open space or a park: This is a new criteria under which an applicant may be approved for a partition. The county may choose if it wants to adopt this standard or not. Staff recommends adopting this standard to afford property owners more options to divide their land as allowed under State law.</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New Single Family Accessory Dwelling Unite to Support Family Forestry: New kind of dwelling that would allow for a second dwelling on a property zoned TC. This kind of dwelling would have to be occupied by an owner or relative of the owner of the property in order to assist with forestry operations on the property. </a:t>
            </a:r>
          </a:p>
          <a:p>
            <a:endParaRPr lang="en-US" dirty="0"/>
          </a:p>
        </p:txBody>
      </p:sp>
      <p:sp>
        <p:nvSpPr>
          <p:cNvPr id="4" name="Slide Number Placeholder 3"/>
          <p:cNvSpPr>
            <a:spLocks noGrp="1"/>
          </p:cNvSpPr>
          <p:nvPr>
            <p:ph type="sldNum" sz="quarter" idx="10"/>
          </p:nvPr>
        </p:nvSpPr>
        <p:spPr/>
        <p:txBody>
          <a:bodyPr/>
          <a:lstStyle/>
          <a:p>
            <a:fld id="{BE78257B-BD53-4F44-A3B7-C73749F431CD}" type="slidenum">
              <a:rPr lang="en-US" smtClean="0"/>
              <a:t>7</a:t>
            </a:fld>
            <a:endParaRPr lang="en-US"/>
          </a:p>
        </p:txBody>
      </p:sp>
    </p:spTree>
    <p:extLst>
      <p:ext uri="{BB962C8B-B14F-4D97-AF65-F5344CB8AC3E}">
        <p14:creationId xmlns:p14="http://schemas.microsoft.com/office/powerpoint/2010/main" val="2165905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To recap</a:t>
            </a:r>
            <a:r>
              <a:rPr lang="en-US" sz="1200" baseline="0" dirty="0" smtClean="0"/>
              <a:t> what I have discussed tonight: </a:t>
            </a:r>
          </a:p>
          <a:p>
            <a:endParaRPr lang="en-US" sz="1200" baseline="0" dirty="0" smtClean="0"/>
          </a:p>
          <a:p>
            <a:pPr lvl="1">
              <a:buFont typeface="Arial" panose="020B0604020202020204" pitchFamily="34" charset="0"/>
              <a:buChar char="•"/>
            </a:pPr>
            <a:r>
              <a:rPr lang="en-US" sz="1200" dirty="0" smtClean="0"/>
              <a:t>Staff and the Planning</a:t>
            </a:r>
            <a:r>
              <a:rPr lang="en-US" sz="1200" baseline="0" dirty="0" smtClean="0"/>
              <a:t> Commission</a:t>
            </a:r>
            <a:r>
              <a:rPr lang="en-US" sz="1200" dirty="0" smtClean="0"/>
              <a:t> recommend </a:t>
            </a:r>
            <a:r>
              <a:rPr lang="en-US" sz="1200" dirty="0" smtClean="0"/>
              <a:t>that </a:t>
            </a:r>
            <a:r>
              <a:rPr lang="en-US" sz="1200" baseline="0" dirty="0" smtClean="0"/>
              <a:t>the</a:t>
            </a:r>
            <a:r>
              <a:rPr lang="en-US" sz="1200" dirty="0" smtClean="0"/>
              <a:t> Board of Commissioners to adopt all mandatory changes to PCZO Chapter 136 and 177 found in Attachments A and B of the Staff</a:t>
            </a:r>
            <a:r>
              <a:rPr lang="en-US" sz="1200" baseline="0" dirty="0" smtClean="0"/>
              <a:t> Report</a:t>
            </a:r>
            <a:r>
              <a:rPr lang="en-US" sz="1200" dirty="0" smtClean="0"/>
              <a:t>.</a:t>
            </a:r>
          </a:p>
          <a:p>
            <a:pPr marL="201168" lvl="1" indent="0">
              <a:buNone/>
            </a:pPr>
            <a:r>
              <a:rPr lang="en-US" sz="1200" dirty="0" smtClean="0"/>
              <a:t> </a:t>
            </a:r>
          </a:p>
          <a:p>
            <a:pPr lvl="1">
              <a:buFont typeface="Arial" panose="020B0604020202020204" pitchFamily="34" charset="0"/>
              <a:buChar char="•"/>
            </a:pPr>
            <a:r>
              <a:rPr lang="en-US" sz="1200" dirty="0" smtClean="0"/>
              <a:t>Staff and the Planning commission recommend </a:t>
            </a:r>
            <a:r>
              <a:rPr lang="en-US" sz="1200" dirty="0" smtClean="0"/>
              <a:t>that the Planning Commission discuss “optional changes” listed in the Staff Report and Attachments</a:t>
            </a:r>
            <a:r>
              <a:rPr lang="en-US" sz="1200" baseline="0" dirty="0" smtClean="0"/>
              <a:t> A and B of the Staff Report.</a:t>
            </a:r>
            <a:endParaRPr lang="en-US" sz="1200" dirty="0" smtClean="0"/>
          </a:p>
          <a:p>
            <a:pPr marL="201168" lvl="1" indent="0">
              <a:buNone/>
            </a:pPr>
            <a:endParaRPr lang="en-US" sz="1200" dirty="0" smtClean="0"/>
          </a:p>
          <a:p>
            <a:pPr lvl="1">
              <a:buFont typeface="Arial" panose="020B0604020202020204" pitchFamily="34" charset="0"/>
              <a:buChar char="•"/>
            </a:pPr>
            <a:r>
              <a:rPr lang="en-US" sz="1200" dirty="0" smtClean="0"/>
              <a:t>For each of these optional changes, </a:t>
            </a:r>
            <a:r>
              <a:rPr lang="en-US" sz="1200" dirty="0" smtClean="0"/>
              <a:t>staff</a:t>
            </a:r>
            <a:r>
              <a:rPr lang="en-US" sz="1200" baseline="0" dirty="0" smtClean="0"/>
              <a:t> and </a:t>
            </a:r>
            <a:r>
              <a:rPr lang="en-US" sz="1200" dirty="0" smtClean="0"/>
              <a:t>the </a:t>
            </a:r>
            <a:r>
              <a:rPr lang="en-US" sz="1200" dirty="0" smtClean="0"/>
              <a:t>Planning </a:t>
            </a:r>
            <a:r>
              <a:rPr lang="en-US" sz="1200" dirty="0" smtClean="0"/>
              <a:t>recommend that </a:t>
            </a:r>
            <a:r>
              <a:rPr lang="en-US" sz="1200" dirty="0" smtClean="0"/>
              <a:t>the Board of Commissioners </a:t>
            </a:r>
            <a:r>
              <a:rPr lang="en-US" sz="1200" dirty="0" smtClean="0"/>
              <a:t>determine</a:t>
            </a:r>
            <a:r>
              <a:rPr lang="en-US" sz="1200" baseline="0" dirty="0" smtClean="0"/>
              <a:t> if </a:t>
            </a:r>
            <a:r>
              <a:rPr lang="en-US" sz="1200" dirty="0" smtClean="0"/>
              <a:t>the </a:t>
            </a:r>
            <a:r>
              <a:rPr lang="en-US" sz="1200" dirty="0" smtClean="0"/>
              <a:t>provision should be adopted, and if so, what the code language should be  </a:t>
            </a:r>
          </a:p>
          <a:p>
            <a:pPr lvl="0">
              <a:buFont typeface="Arial" panose="020B0604020202020204" pitchFamily="34" charset="0"/>
              <a:buChar char="•"/>
            </a:pPr>
            <a:endParaRPr lang="en-US" sz="1200" dirty="0" smtClean="0"/>
          </a:p>
          <a:p>
            <a:pPr lvl="0">
              <a:buFont typeface="Arial" panose="020B0604020202020204" pitchFamily="34" charset="0"/>
              <a:buChar char="•"/>
            </a:pPr>
            <a:r>
              <a:rPr lang="en-US" sz="1200" dirty="0" smtClean="0"/>
              <a:t>That</a:t>
            </a:r>
            <a:r>
              <a:rPr lang="en-US" sz="1200" baseline="0" dirty="0" smtClean="0"/>
              <a:t> concludes my presentation, thank you</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BE78257B-BD53-4F44-A3B7-C73749F431CD}" type="slidenum">
              <a:rPr lang="en-US" smtClean="0"/>
              <a:t>8</a:t>
            </a:fld>
            <a:endParaRPr lang="en-US"/>
          </a:p>
        </p:txBody>
      </p:sp>
    </p:spTree>
    <p:extLst>
      <p:ext uri="{BB962C8B-B14F-4D97-AF65-F5344CB8AC3E}">
        <p14:creationId xmlns:p14="http://schemas.microsoft.com/office/powerpoint/2010/main" val="1115996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opening the public hearing and receiving testimony,</a:t>
            </a:r>
            <a:r>
              <a:rPr lang="en-US" baseline="0" dirty="0" smtClean="0"/>
              <a:t> the Board of Commissioners’ options include the following: </a:t>
            </a:r>
          </a:p>
          <a:p>
            <a:endParaRPr lang="en-US" baseline="0" dirty="0" smtClean="0"/>
          </a:p>
          <a:p>
            <a:pPr lvl="0">
              <a:buFont typeface="Arial" panose="020B0604020202020204" pitchFamily="34" charset="0"/>
              <a:buNone/>
            </a:pPr>
            <a:r>
              <a:rPr lang="en-US" dirty="0" smtClean="0"/>
              <a:t>1. Move to approve Legislative Amendment 23-03 as recommended by Staff and the Planning Commission; thereby amending the PCZO Chapters 136 and 177 by:</a:t>
            </a:r>
          </a:p>
          <a:p>
            <a:pPr lvl="1">
              <a:buFont typeface="Arial" panose="020B0604020202020204" pitchFamily="34" charset="0"/>
              <a:buChar char="•"/>
            </a:pPr>
            <a:r>
              <a:rPr lang="en-US" dirty="0" smtClean="0"/>
              <a:t>Adopting the amendments presented in Attachments A and B, or </a:t>
            </a:r>
          </a:p>
          <a:p>
            <a:pPr lvl="1">
              <a:buFont typeface="Arial" panose="020B0604020202020204" pitchFamily="34" charset="0"/>
              <a:buChar char="•"/>
            </a:pPr>
            <a:r>
              <a:rPr lang="en-US" dirty="0" smtClean="0"/>
              <a:t>As further amended by the Board of Commissioners (state revisions); or</a:t>
            </a:r>
          </a:p>
          <a:p>
            <a:pPr lvl="0">
              <a:buFont typeface="Arial" panose="020B0604020202020204" pitchFamily="34" charset="0"/>
              <a:buNone/>
            </a:pPr>
            <a:endParaRPr lang="en-US" dirty="0" smtClean="0"/>
          </a:p>
          <a:p>
            <a:pPr lvl="0">
              <a:buFont typeface="Arial" panose="020B0604020202020204" pitchFamily="34" charset="0"/>
              <a:buNone/>
            </a:pPr>
            <a:r>
              <a:rPr lang="en-US" dirty="0" smtClean="0"/>
              <a:t>2. Continue the public hearing; or</a:t>
            </a:r>
          </a:p>
          <a:p>
            <a:pPr lvl="0">
              <a:buFont typeface="Arial" panose="020B0604020202020204" pitchFamily="34" charset="0"/>
              <a:buNone/>
            </a:pPr>
            <a:endParaRPr lang="en-US" dirty="0" smtClean="0"/>
          </a:p>
          <a:p>
            <a:pPr lvl="0">
              <a:buFont typeface="Arial" panose="020B0604020202020204" pitchFamily="34" charset="0"/>
              <a:buNone/>
            </a:pPr>
            <a:r>
              <a:rPr lang="en-US" dirty="0" smtClean="0"/>
              <a:t>3. Other.  </a:t>
            </a:r>
          </a:p>
          <a:p>
            <a:endParaRPr lang="en-US" baseline="0" dirty="0" smtClean="0"/>
          </a:p>
        </p:txBody>
      </p:sp>
      <p:sp>
        <p:nvSpPr>
          <p:cNvPr id="4" name="Slide Number Placeholder 3"/>
          <p:cNvSpPr>
            <a:spLocks noGrp="1"/>
          </p:cNvSpPr>
          <p:nvPr>
            <p:ph type="sldNum" sz="quarter" idx="10"/>
          </p:nvPr>
        </p:nvSpPr>
        <p:spPr/>
        <p:txBody>
          <a:bodyPr/>
          <a:lstStyle/>
          <a:p>
            <a:fld id="{BE78257B-BD53-4F44-A3B7-C73749F431CD}" type="slidenum">
              <a:rPr lang="en-US" smtClean="0"/>
              <a:t>9</a:t>
            </a:fld>
            <a:endParaRPr lang="en-US"/>
          </a:p>
        </p:txBody>
      </p:sp>
    </p:spTree>
    <p:extLst>
      <p:ext uri="{BB962C8B-B14F-4D97-AF65-F5344CB8AC3E}">
        <p14:creationId xmlns:p14="http://schemas.microsoft.com/office/powerpoint/2010/main" val="4288958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020BAFB-2397-4773-BD07-516A2CB67DAB}"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9393A-5AFC-4C76-BC76-71F144F230C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582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20BAFB-2397-4773-BD07-516A2CB67DAB}"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3909375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20BAFB-2397-4773-BD07-516A2CB67DAB}"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392082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020BAFB-2397-4773-BD07-516A2CB67DAB}"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426327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020BAFB-2397-4773-BD07-516A2CB67DAB}" type="datetimeFigureOut">
              <a:rPr lang="en-US" smtClean="0"/>
              <a:t>3/12/2024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9393A-5AFC-4C76-BC76-71F144F230C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17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020BAFB-2397-4773-BD07-516A2CB67DAB}" type="datetimeFigureOut">
              <a:rPr lang="en-US" smtClean="0"/>
              <a:t>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365719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020BAFB-2397-4773-BD07-516A2CB67DAB}" type="datetimeFigureOut">
              <a:rPr lang="en-US" smtClean="0"/>
              <a:t>3/12/2024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3406823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020BAFB-2397-4773-BD07-516A2CB67DAB}" type="datetimeFigureOut">
              <a:rPr lang="en-US" smtClean="0"/>
              <a:t>3/12/2024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4167477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020BAFB-2397-4773-BD07-516A2CB67DAB}" type="datetimeFigureOut">
              <a:rPr lang="en-US" smtClean="0"/>
              <a:t>3/12/2024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1061029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020BAFB-2397-4773-BD07-516A2CB67DAB}" type="datetimeFigureOut">
              <a:rPr lang="en-US" smtClean="0"/>
              <a:t>3/12/2024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A9393A-5AFC-4C76-BC76-71F144F230C6}" type="slidenum">
              <a:rPr lang="en-US" smtClean="0"/>
              <a:t>‹#›</a:t>
            </a:fld>
            <a:endParaRPr lang="en-US"/>
          </a:p>
        </p:txBody>
      </p:sp>
    </p:spTree>
    <p:extLst>
      <p:ext uri="{BB962C8B-B14F-4D97-AF65-F5344CB8AC3E}">
        <p14:creationId xmlns:p14="http://schemas.microsoft.com/office/powerpoint/2010/main" val="786458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020BAFB-2397-4773-BD07-516A2CB67DAB}" type="datetimeFigureOut">
              <a:rPr lang="en-US" smtClean="0"/>
              <a:t>3/12/2024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9393A-5AFC-4C76-BC76-71F144F230C6}" type="slidenum">
              <a:rPr lang="en-US" smtClean="0"/>
              <a:t>‹#›</a:t>
            </a:fld>
            <a:endParaRPr lang="en-US"/>
          </a:p>
        </p:txBody>
      </p:sp>
    </p:spTree>
    <p:extLst>
      <p:ext uri="{BB962C8B-B14F-4D97-AF65-F5344CB8AC3E}">
        <p14:creationId xmlns:p14="http://schemas.microsoft.com/office/powerpoint/2010/main" val="284407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020BAFB-2397-4773-BD07-516A2CB67DAB}" type="datetimeFigureOut">
              <a:rPr lang="en-US" smtClean="0"/>
              <a:t>3/12/2024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5A9393A-5AFC-4C76-BC76-71F144F230C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676527"/>
      </p:ext>
    </p:extLst>
  </p:cSld>
  <p:clrMap bg1="lt1" tx1="dk1" bg2="lt2" tx2="dk2" accent1="accent1" accent2="accent2" accent3="accent3" accent4="accent4" accent5="accent5" accent6="accent6" hlink="hlink" folHlink="folHlink"/>
  <p:sldLayoutIdLst>
    <p:sldLayoutId id="2147484188"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1097280" y="3466084"/>
            <a:ext cx="10003536"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400" kern="1200">
                <a:solidFill>
                  <a:schemeClr val="tx1"/>
                </a:solidFill>
                <a:latin typeface="+mn-lt"/>
                <a:ea typeface="+mn-ea"/>
                <a:cs typeface="+mn-cs"/>
              </a:defRPr>
            </a:lvl1pPr>
            <a:lvl2pPr marL="457200" indent="0" algn="ctr" rtl="0" eaLnBrk="0" fontAlgn="base" hangingPunct="0">
              <a:spcBef>
                <a:spcPct val="20000"/>
              </a:spcBef>
              <a:spcAft>
                <a:spcPct val="0"/>
              </a:spcAft>
              <a:buNone/>
              <a:defRPr sz="2000" kern="1200">
                <a:solidFill>
                  <a:schemeClr val="tx1"/>
                </a:solidFill>
                <a:latin typeface="+mn-lt"/>
                <a:ea typeface="+mn-ea"/>
                <a:cs typeface="+mn-cs"/>
              </a:defRPr>
            </a:lvl2pPr>
            <a:lvl3pPr marL="914400" indent="0" algn="ctr" rtl="0" eaLnBrk="0" fontAlgn="base" hangingPunct="0">
              <a:spcBef>
                <a:spcPct val="20000"/>
              </a:spcBef>
              <a:spcAft>
                <a:spcPct val="0"/>
              </a:spcAft>
              <a:buNone/>
              <a:defRPr sz="1800" kern="1200">
                <a:solidFill>
                  <a:schemeClr val="tx1"/>
                </a:solidFill>
                <a:latin typeface="+mn-lt"/>
                <a:ea typeface="+mn-ea"/>
                <a:cs typeface="+mn-cs"/>
              </a:defRPr>
            </a:lvl3pPr>
            <a:lvl4pPr marL="1371600" indent="0" algn="ctr" rtl="0" eaLnBrk="0" fontAlgn="base" hangingPunct="0">
              <a:spcBef>
                <a:spcPct val="20000"/>
              </a:spcBef>
              <a:spcAft>
                <a:spcPct val="0"/>
              </a:spcAft>
              <a:buNone/>
              <a:defRPr sz="1600" kern="1200">
                <a:solidFill>
                  <a:schemeClr val="tx1"/>
                </a:solidFill>
                <a:latin typeface="+mn-lt"/>
                <a:ea typeface="+mn-ea"/>
                <a:cs typeface="+mn-cs"/>
              </a:defRPr>
            </a:lvl4pPr>
            <a:lvl5pPr marL="1828800" indent="0" algn="ctr" rtl="0" eaLnBrk="0" fontAlgn="base" hangingPunct="0">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US" altLang="en-US" sz="2400" b="0" i="0" u="none" strike="noStrike" kern="1200" cap="none" spc="0" normalizeH="0" baseline="0" noProof="0" dirty="0" smtClean="0">
                <a:ln>
                  <a:noFill/>
                </a:ln>
                <a:solidFill>
                  <a:srgbClr val="000000"/>
                </a:solidFill>
                <a:effectLst/>
                <a:uLnTx/>
                <a:uFillTx/>
                <a:latin typeface="Arial"/>
                <a:ea typeface="+mn-ea"/>
                <a:cs typeface="Arial"/>
              </a:rPr>
              <a:t>Legislative Amendment (LA) </a:t>
            </a:r>
            <a:r>
              <a:rPr lang="en-US" altLang="en-US" dirty="0" smtClean="0">
                <a:solidFill>
                  <a:srgbClr val="000000"/>
                </a:solidFill>
                <a:latin typeface="Arial"/>
                <a:cs typeface="Arial"/>
              </a:rPr>
              <a:t>23-03</a:t>
            </a:r>
            <a:r>
              <a:rPr kumimoji="0" lang="en-US" altLang="en-US" sz="2400" b="0" i="0" u="none" strike="noStrike" kern="1200" cap="none" spc="0" normalizeH="0" baseline="0" noProof="0" dirty="0" smtClean="0">
                <a:ln>
                  <a:noFill/>
                </a:ln>
                <a:solidFill>
                  <a:srgbClr val="000000"/>
                </a:solidFill>
                <a:effectLst/>
                <a:uLnTx/>
                <a:uFillTx/>
                <a:latin typeface="Arial"/>
                <a:ea typeface="+mn-ea"/>
                <a:cs typeface="Arial"/>
              </a:rPr>
              <a:t>: </a:t>
            </a:r>
          </a:p>
          <a:p>
            <a:pPr marL="0" marR="0" lvl="0" indent="0" algn="ctr" defTabSz="914400" rtl="0" eaLnBrk="1" fontAlgn="base" latinLnBrk="0" hangingPunct="1">
              <a:lnSpc>
                <a:spcPct val="90000"/>
              </a:lnSpc>
              <a:spcBef>
                <a:spcPct val="20000"/>
              </a:spcBef>
              <a:spcAft>
                <a:spcPct val="0"/>
              </a:spcAft>
              <a:buClrTx/>
              <a:buSzTx/>
              <a:buFontTx/>
              <a:buNone/>
              <a:tabLst/>
              <a:defRPr/>
            </a:pPr>
            <a:r>
              <a:rPr kumimoji="0" lang="en-US" altLang="en-US" sz="2400" b="0" i="0" u="none" strike="noStrike" kern="1200" cap="none" spc="0" normalizeH="0" baseline="0" noProof="0" dirty="0" smtClean="0">
                <a:ln>
                  <a:noFill/>
                </a:ln>
                <a:solidFill>
                  <a:srgbClr val="000000"/>
                </a:solidFill>
                <a:effectLst/>
                <a:uLnTx/>
                <a:uFillTx/>
                <a:latin typeface="Arial"/>
                <a:ea typeface="+mn-ea"/>
                <a:cs typeface="Arial"/>
              </a:rPr>
              <a:t>Proposed Amendments to</a:t>
            </a:r>
            <a:r>
              <a:rPr kumimoji="0" lang="en-US" altLang="en-US" sz="2400" b="0" i="0" u="none" strike="noStrike" kern="1200" cap="none" spc="0" normalizeH="0" noProof="0" dirty="0" smtClean="0">
                <a:ln>
                  <a:noFill/>
                </a:ln>
                <a:solidFill>
                  <a:srgbClr val="000000"/>
                </a:solidFill>
                <a:effectLst/>
                <a:uLnTx/>
                <a:uFillTx/>
                <a:latin typeface="Arial"/>
                <a:ea typeface="+mn-ea"/>
                <a:cs typeface="Arial"/>
              </a:rPr>
              <a:t> </a:t>
            </a:r>
            <a:r>
              <a:rPr kumimoji="0" lang="en-US" altLang="en-US" sz="2400" b="0" i="0" u="none" strike="noStrike" kern="1200" cap="none" spc="0" normalizeH="0" baseline="0" noProof="0" dirty="0" smtClean="0">
                <a:ln>
                  <a:noFill/>
                </a:ln>
                <a:solidFill>
                  <a:srgbClr val="000000"/>
                </a:solidFill>
                <a:effectLst/>
                <a:uLnTx/>
                <a:uFillTx/>
                <a:latin typeface="Arial"/>
                <a:ea typeface="+mn-ea"/>
                <a:cs typeface="Arial"/>
              </a:rPr>
              <a:t>PCZO Chapter 136 and 177</a:t>
            </a:r>
          </a:p>
        </p:txBody>
      </p:sp>
      <p:sp>
        <p:nvSpPr>
          <p:cNvPr id="2" name="TextBox 1"/>
          <p:cNvSpPr txBox="1"/>
          <p:nvPr/>
        </p:nvSpPr>
        <p:spPr>
          <a:xfrm>
            <a:off x="1752707" y="1026367"/>
            <a:ext cx="8474051" cy="1323439"/>
          </a:xfrm>
          <a:prstGeom prst="rect">
            <a:avLst/>
          </a:prstGeom>
          <a:noFill/>
        </p:spPr>
        <p:txBody>
          <a:bodyPr wrap="none" rtlCol="0">
            <a:spAutoFit/>
          </a:bodyPr>
          <a:lstStyle/>
          <a:p>
            <a:r>
              <a:rPr lang="en-US" sz="4000" dirty="0" smtClean="0"/>
              <a:t>Board of Commissioners Public Hearing </a:t>
            </a:r>
          </a:p>
          <a:p>
            <a:pPr algn="ctr"/>
            <a:r>
              <a:rPr lang="en-US" sz="4000" dirty="0" smtClean="0"/>
              <a:t>March 13, 2024</a:t>
            </a:r>
            <a:endParaRPr lang="en-US" sz="4000" dirty="0"/>
          </a:p>
        </p:txBody>
      </p:sp>
    </p:spTree>
    <p:extLst>
      <p:ext uri="{BB962C8B-B14F-4D97-AF65-F5344CB8AC3E}">
        <p14:creationId xmlns:p14="http://schemas.microsoft.com/office/powerpoint/2010/main" val="1520134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800" dirty="0" smtClean="0">
                <a:solidFill>
                  <a:schemeClr val="tx1"/>
                </a:solidFill>
              </a:rPr>
              <a:t> Background information </a:t>
            </a:r>
          </a:p>
          <a:p>
            <a:pPr>
              <a:buFont typeface="Arial" panose="020B0604020202020204" pitchFamily="34" charset="0"/>
              <a:buChar char="•"/>
            </a:pPr>
            <a:r>
              <a:rPr lang="en-US" sz="2800" dirty="0" smtClean="0">
                <a:solidFill>
                  <a:schemeClr val="tx1"/>
                </a:solidFill>
              </a:rPr>
              <a:t> Applicable </a:t>
            </a:r>
            <a:r>
              <a:rPr lang="en-US" sz="2800" dirty="0">
                <a:solidFill>
                  <a:schemeClr val="tx1"/>
                </a:solidFill>
              </a:rPr>
              <a:t>Criteria </a:t>
            </a:r>
            <a:endParaRPr lang="en-US" sz="2800" dirty="0" smtClean="0">
              <a:solidFill>
                <a:schemeClr val="tx1"/>
              </a:solidFill>
            </a:endParaRPr>
          </a:p>
          <a:p>
            <a:pPr>
              <a:buFont typeface="Arial" panose="020B0604020202020204" pitchFamily="34" charset="0"/>
              <a:buChar char="•"/>
            </a:pPr>
            <a:r>
              <a:rPr lang="en-US" sz="2800" dirty="0" smtClean="0">
                <a:solidFill>
                  <a:schemeClr val="tx1"/>
                </a:solidFill>
              </a:rPr>
              <a:t> Optional Changes to PCZO Chapter 136 and 177</a:t>
            </a:r>
          </a:p>
          <a:p>
            <a:pPr>
              <a:buFont typeface="Arial" panose="020B0604020202020204" pitchFamily="34" charset="0"/>
              <a:buChar char="•"/>
            </a:pPr>
            <a:r>
              <a:rPr lang="en-US" sz="2800" dirty="0" smtClean="0">
                <a:solidFill>
                  <a:schemeClr val="tx1"/>
                </a:solidFill>
              </a:rPr>
              <a:t> </a:t>
            </a:r>
            <a:r>
              <a:rPr lang="en-US" sz="2800" dirty="0" smtClean="0">
                <a:solidFill>
                  <a:schemeClr val="tx1"/>
                </a:solidFill>
              </a:rPr>
              <a:t>Staff</a:t>
            </a:r>
            <a:r>
              <a:rPr lang="en-US" sz="2800" dirty="0">
                <a:solidFill>
                  <a:schemeClr val="tx1"/>
                </a:solidFill>
              </a:rPr>
              <a:t> </a:t>
            </a:r>
            <a:r>
              <a:rPr lang="en-US" sz="2800" dirty="0" smtClean="0">
                <a:solidFill>
                  <a:schemeClr val="tx1"/>
                </a:solidFill>
              </a:rPr>
              <a:t>and the Planning Commission’s</a:t>
            </a:r>
            <a:r>
              <a:rPr lang="en-US" sz="2800" dirty="0" smtClean="0">
                <a:solidFill>
                  <a:schemeClr val="tx1"/>
                </a:solidFill>
              </a:rPr>
              <a:t> </a:t>
            </a:r>
            <a:r>
              <a:rPr lang="en-US" sz="2800" dirty="0" smtClean="0">
                <a:solidFill>
                  <a:schemeClr val="tx1"/>
                </a:solidFill>
              </a:rPr>
              <a:t>recommendation for optional changes  </a:t>
            </a:r>
          </a:p>
          <a:p>
            <a:pPr>
              <a:buFont typeface="Arial" panose="020B0604020202020204" pitchFamily="34" charset="0"/>
              <a:buChar char="•"/>
            </a:pPr>
            <a:r>
              <a:rPr lang="en-US" sz="2800" dirty="0" smtClean="0">
                <a:solidFill>
                  <a:schemeClr val="tx1"/>
                </a:solidFill>
              </a:rPr>
              <a:t>Conclusion</a:t>
            </a:r>
          </a:p>
        </p:txBody>
      </p:sp>
    </p:spTree>
    <p:extLst>
      <p:ext uri="{BB962C8B-B14F-4D97-AF65-F5344CB8AC3E}">
        <p14:creationId xmlns:p14="http://schemas.microsoft.com/office/powerpoint/2010/main" val="973870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 </a:t>
            </a:r>
            <a:r>
              <a:rPr lang="en-US" dirty="0"/>
              <a:t>Oregon Revised Statute (ORS) 197.646 states that when new land use statutes, statewide land use planning </a:t>
            </a:r>
            <a:r>
              <a:rPr lang="en-US" dirty="0" smtClean="0"/>
              <a:t>goals, </a:t>
            </a:r>
            <a:r>
              <a:rPr lang="en-US" dirty="0"/>
              <a:t>or rules implementing the statutes or the goals are enacted, counties must either adopt amendments to their local code to implement the changes to State law or apply those changes directly to land use applications. </a:t>
            </a:r>
            <a:endParaRPr lang="en-US" dirty="0" smtClean="0"/>
          </a:p>
          <a:p>
            <a:pPr>
              <a:buFont typeface="Arial" panose="020B0604020202020204" pitchFamily="34" charset="0"/>
              <a:buChar char="•"/>
            </a:pPr>
            <a:r>
              <a:rPr lang="en-US" dirty="0" smtClean="0"/>
              <a:t> Some </a:t>
            </a:r>
            <a:r>
              <a:rPr lang="en-US" dirty="0" smtClean="0"/>
              <a:t>changes are required to be adopted by the local government, other changes are </a:t>
            </a:r>
            <a:r>
              <a:rPr lang="en-US" dirty="0" smtClean="0"/>
              <a:t>optional.</a:t>
            </a:r>
          </a:p>
          <a:p>
            <a:pPr>
              <a:buFont typeface="Arial" panose="020B0604020202020204" pitchFamily="34" charset="0"/>
              <a:buChar char="•"/>
            </a:pPr>
            <a:r>
              <a:rPr lang="en-US" dirty="0"/>
              <a:t> A public hearing was held before the Polk County Planning Commission on February 6, 2024.</a:t>
            </a:r>
          </a:p>
          <a:p>
            <a:pPr lvl="1">
              <a:buFont typeface="Arial" panose="020B0604020202020204" pitchFamily="34" charset="0"/>
              <a:buChar char="•"/>
            </a:pPr>
            <a:r>
              <a:rPr lang="en-US" dirty="0"/>
              <a:t>Staff made recommendations to the Planning </a:t>
            </a:r>
            <a:r>
              <a:rPr lang="en-US" dirty="0" smtClean="0"/>
              <a:t>Commission.</a:t>
            </a:r>
            <a:endParaRPr lang="en-US" dirty="0"/>
          </a:p>
          <a:p>
            <a:pPr>
              <a:buFont typeface="Arial" panose="020B0604020202020204" pitchFamily="34" charset="0"/>
              <a:buChar char="•"/>
            </a:pPr>
            <a:r>
              <a:rPr lang="en-US" dirty="0" smtClean="0"/>
              <a:t> The Planning Commission </a:t>
            </a:r>
            <a:r>
              <a:rPr lang="en-US" dirty="0"/>
              <a:t>c</a:t>
            </a:r>
            <a:r>
              <a:rPr lang="en-US" dirty="0" smtClean="0"/>
              <a:t>oncurred with Staff on the proposed text amendments, and recommended these changes to the Board of Commissioners.</a:t>
            </a:r>
          </a:p>
        </p:txBody>
      </p:sp>
    </p:spTree>
    <p:extLst>
      <p:ext uri="{BB962C8B-B14F-4D97-AF65-F5344CB8AC3E}">
        <p14:creationId xmlns:p14="http://schemas.microsoft.com/office/powerpoint/2010/main" val="259468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Applicable Criteria</a:t>
            </a:r>
            <a:endParaRPr lang="en-US" dirty="0">
              <a:solidFill>
                <a:schemeClr val="tx1"/>
              </a:solidFill>
            </a:endParaRPr>
          </a:p>
        </p:txBody>
      </p:sp>
      <p:sp>
        <p:nvSpPr>
          <p:cNvPr id="4" name="Text Placeholder 3"/>
          <p:cNvSpPr>
            <a:spLocks noGrp="1"/>
          </p:cNvSpPr>
          <p:nvPr>
            <p:ph type="body" idx="1"/>
          </p:nvPr>
        </p:nvSpPr>
        <p:spPr/>
        <p:txBody>
          <a:bodyPr>
            <a:normAutofit/>
          </a:bodyPr>
          <a:lstStyle/>
          <a:p>
            <a:r>
              <a:rPr lang="en-US" u="sng" dirty="0" smtClean="0"/>
              <a:t>criteria </a:t>
            </a:r>
            <a:r>
              <a:rPr lang="en-US" u="sng" dirty="0"/>
              <a:t>for </a:t>
            </a:r>
            <a:r>
              <a:rPr lang="en-US" u="sng" dirty="0" smtClean="0"/>
              <a:t>a Legislative Amendments: PCZO </a:t>
            </a:r>
            <a:r>
              <a:rPr lang="en-US" u="sng" dirty="0"/>
              <a:t>115.060</a:t>
            </a:r>
          </a:p>
        </p:txBody>
      </p:sp>
      <p:sp>
        <p:nvSpPr>
          <p:cNvPr id="3" name="Content Placeholder 2"/>
          <p:cNvSpPr>
            <a:spLocks noGrp="1"/>
          </p:cNvSpPr>
          <p:nvPr>
            <p:ph sz="half" idx="2"/>
          </p:nvPr>
        </p:nvSpPr>
        <p:spPr>
          <a:xfrm>
            <a:off x="914400" y="2560013"/>
            <a:ext cx="4937760" cy="3378200"/>
          </a:xfrm>
        </p:spPr>
        <p:txBody>
          <a:bodyPr>
            <a:normAutofit/>
          </a:bodyPr>
          <a:lstStyle/>
          <a:p>
            <a:pPr lvl="1">
              <a:buFont typeface="Arial" panose="020B0604020202020204" pitchFamily="34" charset="0"/>
              <a:buChar char="•"/>
            </a:pPr>
            <a:r>
              <a:rPr lang="en-US" sz="2000" dirty="0">
                <a:solidFill>
                  <a:schemeClr val="tx1"/>
                </a:solidFill>
              </a:rPr>
              <a:t>Consistent with State Statutes, Rules and Statewide Planning Goals</a:t>
            </a:r>
          </a:p>
          <a:p>
            <a:pPr lvl="1">
              <a:buFont typeface="Arial" panose="020B0604020202020204" pitchFamily="34" charset="0"/>
              <a:buChar char="•"/>
            </a:pPr>
            <a:r>
              <a:rPr lang="en-US" sz="2000" dirty="0" smtClean="0">
                <a:solidFill>
                  <a:schemeClr val="tx1"/>
                </a:solidFill>
              </a:rPr>
              <a:t>Conformance </a:t>
            </a:r>
            <a:r>
              <a:rPr lang="en-US" sz="2000" dirty="0">
                <a:solidFill>
                  <a:schemeClr val="tx1"/>
                </a:solidFill>
              </a:rPr>
              <a:t>with Comprehensive Plan Policies, Goals and Intent</a:t>
            </a:r>
          </a:p>
          <a:p>
            <a:pPr lvl="1">
              <a:buFont typeface="Arial" panose="020B0604020202020204" pitchFamily="34" charset="0"/>
              <a:buChar char="•"/>
            </a:pPr>
            <a:r>
              <a:rPr lang="en-US" sz="2000" dirty="0">
                <a:solidFill>
                  <a:schemeClr val="tx1"/>
                </a:solidFill>
              </a:rPr>
              <a:t>In the Public Interest and for General Public Benefit</a:t>
            </a:r>
          </a:p>
          <a:p>
            <a:pPr lvl="1">
              <a:buFont typeface="Arial" panose="020B0604020202020204" pitchFamily="34" charset="0"/>
              <a:buChar char="•"/>
            </a:pPr>
            <a:r>
              <a:rPr lang="en-US" sz="2000" dirty="0">
                <a:solidFill>
                  <a:schemeClr val="tx1"/>
                </a:solidFill>
              </a:rPr>
              <a:t>Complies with the Provisions of Applicable Intergovernmental Agreements</a:t>
            </a:r>
          </a:p>
        </p:txBody>
      </p:sp>
      <p:sp>
        <p:nvSpPr>
          <p:cNvPr id="5" name="Text Placeholder 4"/>
          <p:cNvSpPr>
            <a:spLocks noGrp="1"/>
          </p:cNvSpPr>
          <p:nvPr>
            <p:ph type="body" sz="quarter" idx="3"/>
          </p:nvPr>
        </p:nvSpPr>
        <p:spPr>
          <a:xfrm>
            <a:off x="6217920" y="1726903"/>
            <a:ext cx="4937760" cy="736282"/>
          </a:xfrm>
        </p:spPr>
        <p:txBody>
          <a:bodyPr/>
          <a:lstStyle/>
          <a:p>
            <a:r>
              <a:rPr lang="en-US" u="sng" dirty="0" smtClean="0"/>
              <a:t>Notice Requirements</a:t>
            </a:r>
            <a:endParaRPr lang="en-US" u="sng" dirty="0"/>
          </a:p>
        </p:txBody>
      </p:sp>
      <p:sp>
        <p:nvSpPr>
          <p:cNvPr id="6" name="Content Placeholder 5"/>
          <p:cNvSpPr>
            <a:spLocks noGrp="1"/>
          </p:cNvSpPr>
          <p:nvPr>
            <p:ph sz="quarter" idx="4"/>
          </p:nvPr>
        </p:nvSpPr>
        <p:spPr/>
        <p:txBody>
          <a:bodyPr>
            <a:normAutofit/>
          </a:bodyPr>
          <a:lstStyle/>
          <a:p>
            <a:pPr>
              <a:buFont typeface="Arial" panose="020B0604020202020204" pitchFamily="34" charset="0"/>
              <a:buChar char="•"/>
            </a:pPr>
            <a:r>
              <a:rPr lang="en-US" dirty="0" smtClean="0">
                <a:solidFill>
                  <a:schemeClr val="tx1"/>
                </a:solidFill>
              </a:rPr>
              <a:t> Notice </a:t>
            </a:r>
            <a:r>
              <a:rPr lang="en-US" dirty="0">
                <a:solidFill>
                  <a:schemeClr val="tx1"/>
                </a:solidFill>
              </a:rPr>
              <a:t>of </a:t>
            </a:r>
            <a:r>
              <a:rPr lang="en-US" dirty="0" smtClean="0">
                <a:solidFill>
                  <a:schemeClr val="tx1"/>
                </a:solidFill>
              </a:rPr>
              <a:t>tonight’s Planning </a:t>
            </a:r>
            <a:r>
              <a:rPr lang="en-US" dirty="0">
                <a:solidFill>
                  <a:schemeClr val="tx1"/>
                </a:solidFill>
              </a:rPr>
              <a:t>Commission Public Hearing was Published in the Itemizer Observer Newspaper on </a:t>
            </a:r>
            <a:r>
              <a:rPr lang="en-US" dirty="0" smtClean="0">
                <a:solidFill>
                  <a:schemeClr val="tx1"/>
                </a:solidFill>
              </a:rPr>
              <a:t>February 21, 2024 </a:t>
            </a:r>
            <a:endParaRPr lang="en-US" dirty="0">
              <a:solidFill>
                <a:schemeClr val="tx1"/>
              </a:solidFill>
            </a:endParaRPr>
          </a:p>
          <a:p>
            <a:pPr>
              <a:buFont typeface="Arial" panose="020B0604020202020204" pitchFamily="34" charset="0"/>
              <a:buChar char="•"/>
            </a:pPr>
            <a:r>
              <a:rPr lang="en-US" dirty="0">
                <a:solidFill>
                  <a:srgbClr val="0000FF"/>
                </a:solidFill>
              </a:rPr>
              <a:t> </a:t>
            </a:r>
            <a:r>
              <a:rPr lang="en-US" dirty="0">
                <a:solidFill>
                  <a:schemeClr val="tx1"/>
                </a:solidFill>
              </a:rPr>
              <a:t>Supporting Documents can be found on the </a:t>
            </a:r>
            <a:r>
              <a:rPr lang="en-US" dirty="0" smtClean="0">
                <a:solidFill>
                  <a:schemeClr val="tx1"/>
                </a:solidFill>
              </a:rPr>
              <a:t> Polk </a:t>
            </a:r>
            <a:r>
              <a:rPr lang="en-US" dirty="0">
                <a:solidFill>
                  <a:schemeClr val="tx1"/>
                </a:solidFill>
              </a:rPr>
              <a:t>County website at:   http://www.co.polk.or.us/cd/planning/planning-division-current-projects</a:t>
            </a:r>
          </a:p>
          <a:p>
            <a:endParaRPr lang="en-US" dirty="0"/>
          </a:p>
        </p:txBody>
      </p:sp>
    </p:spTree>
    <p:extLst>
      <p:ext uri="{BB962C8B-B14F-4D97-AF65-F5344CB8AC3E}">
        <p14:creationId xmlns:p14="http://schemas.microsoft.com/office/powerpoint/2010/main" val="3690758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PCZO 136</a:t>
            </a:r>
            <a:endParaRPr lang="en-US" dirty="0"/>
          </a:p>
        </p:txBody>
      </p:sp>
      <p:sp>
        <p:nvSpPr>
          <p:cNvPr id="3" name="Content Placeholder 2"/>
          <p:cNvSpPr>
            <a:spLocks noGrp="1"/>
          </p:cNvSpPr>
          <p:nvPr>
            <p:ph idx="1"/>
          </p:nvPr>
        </p:nvSpPr>
        <p:spPr>
          <a:xfrm>
            <a:off x="1097280" y="1845734"/>
            <a:ext cx="10058400" cy="4466166"/>
          </a:xfrm>
        </p:spPr>
        <p:txBody>
          <a:bodyPr>
            <a:normAutofit/>
          </a:bodyPr>
          <a:lstStyle/>
          <a:p>
            <a:pPr marL="0" indent="0" algn="ctr">
              <a:buNone/>
            </a:pPr>
            <a:endParaRPr lang="en-US" u="sng" dirty="0" smtClean="0">
              <a:solidFill>
                <a:schemeClr val="tx2"/>
              </a:solidFill>
            </a:endParaRPr>
          </a:p>
          <a:p>
            <a:pPr marL="0" indent="0" algn="ctr">
              <a:spcBef>
                <a:spcPts val="600"/>
              </a:spcBef>
              <a:buNone/>
            </a:pPr>
            <a:r>
              <a:rPr lang="en-US" u="sng" dirty="0" smtClean="0">
                <a:solidFill>
                  <a:schemeClr val="tx2"/>
                </a:solidFill>
              </a:rPr>
              <a:t>Staff </a:t>
            </a:r>
            <a:r>
              <a:rPr lang="en-US" u="sng" dirty="0">
                <a:solidFill>
                  <a:schemeClr val="tx2"/>
                </a:solidFill>
              </a:rPr>
              <a:t>recommends adopting optional changes to the following uses:  </a:t>
            </a:r>
            <a:endParaRPr lang="en-US" dirty="0" smtClean="0"/>
          </a:p>
          <a:p>
            <a:pPr>
              <a:buFont typeface="Arial" panose="020B0604020202020204" pitchFamily="34" charset="0"/>
              <a:buChar char="•"/>
            </a:pPr>
            <a:r>
              <a:rPr lang="en-US" dirty="0" smtClean="0"/>
              <a:t> Replacement Dwellings PCZO 136.040(I</a:t>
            </a:r>
            <a:r>
              <a:rPr lang="en-US" dirty="0" smtClean="0"/>
              <a:t>)</a:t>
            </a:r>
            <a:endParaRPr lang="en-US" dirty="0" smtClean="0"/>
          </a:p>
          <a:p>
            <a:pPr>
              <a:buFont typeface="Arial" panose="020B0604020202020204" pitchFamily="34" charset="0"/>
              <a:buChar char="•"/>
            </a:pPr>
            <a:r>
              <a:rPr lang="en-US" dirty="0" smtClean="0"/>
              <a:t> Temporary Medical Hardship Dwellings PCZO 136.050(G</a:t>
            </a:r>
            <a:r>
              <a:rPr lang="en-US" dirty="0" smtClean="0"/>
              <a:t>)</a:t>
            </a:r>
            <a:endParaRPr lang="en-US" dirty="0" smtClean="0"/>
          </a:p>
        </p:txBody>
      </p:sp>
    </p:spTree>
    <p:extLst>
      <p:ext uri="{BB962C8B-B14F-4D97-AF65-F5344CB8AC3E}">
        <p14:creationId xmlns:p14="http://schemas.microsoft.com/office/powerpoint/2010/main" val="1890121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PCZO 177</a:t>
            </a:r>
            <a:endParaRPr lang="en-US" dirty="0"/>
          </a:p>
        </p:txBody>
      </p:sp>
      <p:sp>
        <p:nvSpPr>
          <p:cNvPr id="7" name="Content Placeholder 6"/>
          <p:cNvSpPr>
            <a:spLocks noGrp="1"/>
          </p:cNvSpPr>
          <p:nvPr>
            <p:ph sz="half" idx="1"/>
          </p:nvPr>
        </p:nvSpPr>
        <p:spPr>
          <a:xfrm>
            <a:off x="1097280" y="1845734"/>
            <a:ext cx="10058400" cy="4023360"/>
          </a:xfrm>
        </p:spPr>
        <p:txBody>
          <a:bodyPr>
            <a:noAutofit/>
          </a:bodyPr>
          <a:lstStyle/>
          <a:p>
            <a:pPr marL="0" lvl="0" indent="0" algn="ctr">
              <a:buClr>
                <a:srgbClr val="0070C0"/>
              </a:buClr>
              <a:buNone/>
            </a:pPr>
            <a:endParaRPr lang="en-US" sz="1800" u="sng" dirty="0" smtClean="0">
              <a:solidFill>
                <a:schemeClr val="tx2"/>
              </a:solidFill>
            </a:endParaRPr>
          </a:p>
          <a:p>
            <a:pPr marL="0" lvl="0" indent="0" algn="ctr">
              <a:spcBef>
                <a:spcPts val="600"/>
              </a:spcBef>
              <a:buClr>
                <a:srgbClr val="0070C0"/>
              </a:buClr>
              <a:buNone/>
            </a:pPr>
            <a:r>
              <a:rPr lang="en-US" u="sng" dirty="0" smtClean="0">
                <a:solidFill>
                  <a:schemeClr val="tx2"/>
                </a:solidFill>
              </a:rPr>
              <a:t>Staff recommends adopting optional changes to the following uses:  </a:t>
            </a:r>
            <a:endParaRPr lang="en-US" u="sng" dirty="0">
              <a:solidFill>
                <a:schemeClr val="tx2"/>
              </a:solidFill>
            </a:endParaRPr>
          </a:p>
          <a:p>
            <a:pPr lvl="0">
              <a:buClr>
                <a:srgbClr val="0070C0"/>
              </a:buClr>
              <a:buFont typeface="Arial" panose="020B0604020202020204" pitchFamily="34" charset="0"/>
              <a:buChar char="•"/>
            </a:pPr>
            <a:r>
              <a:rPr lang="en-US" dirty="0">
                <a:solidFill>
                  <a:srgbClr val="000000">
                    <a:lumMod val="75000"/>
                    <a:lumOff val="25000"/>
                  </a:srgbClr>
                </a:solidFill>
              </a:rPr>
              <a:t> </a:t>
            </a:r>
            <a:r>
              <a:rPr lang="en-US" dirty="0" smtClean="0">
                <a:solidFill>
                  <a:srgbClr val="000000">
                    <a:lumMod val="75000"/>
                    <a:lumOff val="25000"/>
                  </a:srgbClr>
                </a:solidFill>
              </a:rPr>
              <a:t>Replacement Dwellings PCZO 177.035(B)</a:t>
            </a:r>
          </a:p>
          <a:p>
            <a:pPr>
              <a:buClr>
                <a:srgbClr val="0070C0"/>
              </a:buClr>
              <a:buFont typeface="Arial" panose="020B0604020202020204" pitchFamily="34" charset="0"/>
              <a:buChar char="•"/>
            </a:pPr>
            <a:r>
              <a:rPr lang="en-US" dirty="0" smtClean="0">
                <a:solidFill>
                  <a:srgbClr val="000000">
                    <a:lumMod val="75000"/>
                    <a:lumOff val="25000"/>
                  </a:srgbClr>
                </a:solidFill>
              </a:rPr>
              <a:t> Temporary </a:t>
            </a:r>
            <a:r>
              <a:rPr lang="en-US" dirty="0">
                <a:solidFill>
                  <a:srgbClr val="000000">
                    <a:lumMod val="75000"/>
                    <a:lumOff val="25000"/>
                  </a:srgbClr>
                </a:solidFill>
              </a:rPr>
              <a:t>Medical Hardship Dwellings PCZO 177.040(Z</a:t>
            </a:r>
            <a:r>
              <a:rPr lang="en-US" dirty="0" smtClean="0">
                <a:solidFill>
                  <a:srgbClr val="000000">
                    <a:lumMod val="75000"/>
                    <a:lumOff val="25000"/>
                  </a:srgbClr>
                </a:solidFill>
              </a:rPr>
              <a:t>)</a:t>
            </a:r>
          </a:p>
          <a:p>
            <a:pPr lvl="0">
              <a:buClr>
                <a:srgbClr val="0070C0"/>
              </a:buClr>
              <a:buFont typeface="Arial" panose="020B0604020202020204" pitchFamily="34" charset="0"/>
              <a:buChar char="•"/>
            </a:pPr>
            <a:r>
              <a:rPr lang="en-US" dirty="0" smtClean="0">
                <a:solidFill>
                  <a:srgbClr val="000000">
                    <a:lumMod val="75000"/>
                    <a:lumOff val="25000"/>
                  </a:srgbClr>
                </a:solidFill>
              </a:rPr>
              <a:t> Home Occupations PCZO 177.040(A)</a:t>
            </a:r>
          </a:p>
          <a:p>
            <a:pPr>
              <a:buClr>
                <a:srgbClr val="0070C0"/>
              </a:buClr>
              <a:buFont typeface="Arial" panose="020B0604020202020204" pitchFamily="34" charset="0"/>
              <a:buChar char="•"/>
            </a:pPr>
            <a:r>
              <a:rPr lang="en-US" dirty="0" smtClean="0">
                <a:solidFill>
                  <a:srgbClr val="000000">
                    <a:lumMod val="75000"/>
                    <a:lumOff val="25000"/>
                  </a:srgbClr>
                </a:solidFill>
              </a:rPr>
              <a:t> Land </a:t>
            </a:r>
            <a:r>
              <a:rPr lang="en-US" dirty="0">
                <a:solidFill>
                  <a:srgbClr val="000000">
                    <a:lumMod val="75000"/>
                    <a:lumOff val="25000"/>
                  </a:srgbClr>
                </a:solidFill>
              </a:rPr>
              <a:t>Division Period of Validity </a:t>
            </a:r>
            <a:r>
              <a:rPr lang="en-US" dirty="0" smtClean="0">
                <a:solidFill>
                  <a:srgbClr val="000000">
                    <a:lumMod val="75000"/>
                    <a:lumOff val="25000"/>
                  </a:srgbClr>
                </a:solidFill>
              </a:rPr>
              <a:t>PCZO 177.060</a:t>
            </a:r>
          </a:p>
        </p:txBody>
      </p:sp>
    </p:spTree>
    <p:extLst>
      <p:ext uri="{BB962C8B-B14F-4D97-AF65-F5344CB8AC3E}">
        <p14:creationId xmlns:p14="http://schemas.microsoft.com/office/powerpoint/2010/main" val="2943946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PCZO 177</a:t>
            </a:r>
            <a:endParaRPr lang="en-US" dirty="0"/>
          </a:p>
        </p:txBody>
      </p:sp>
      <p:sp>
        <p:nvSpPr>
          <p:cNvPr id="4" name="Content Placeholder 3"/>
          <p:cNvSpPr>
            <a:spLocks noGrp="1"/>
          </p:cNvSpPr>
          <p:nvPr>
            <p:ph sz="half" idx="2"/>
          </p:nvPr>
        </p:nvSpPr>
        <p:spPr>
          <a:xfrm>
            <a:off x="1097280" y="1845735"/>
            <a:ext cx="10058400" cy="4023360"/>
          </a:xfrm>
        </p:spPr>
        <p:txBody>
          <a:bodyPr/>
          <a:lstStyle/>
          <a:p>
            <a:pPr marL="0" indent="0" algn="ctr">
              <a:spcBef>
                <a:spcPts val="1800"/>
              </a:spcBef>
              <a:buClr>
                <a:srgbClr val="0070C0"/>
              </a:buClr>
              <a:buNone/>
            </a:pPr>
            <a:endParaRPr lang="en-US" sz="1800" u="sng" dirty="0" smtClean="0">
              <a:solidFill>
                <a:schemeClr val="tx2"/>
              </a:solidFill>
            </a:endParaRPr>
          </a:p>
          <a:p>
            <a:pPr marL="0" indent="0" algn="ctr">
              <a:spcBef>
                <a:spcPts val="600"/>
              </a:spcBef>
              <a:buClr>
                <a:srgbClr val="0070C0"/>
              </a:buClr>
              <a:buNone/>
            </a:pPr>
            <a:r>
              <a:rPr lang="en-US" u="sng" dirty="0" smtClean="0">
                <a:solidFill>
                  <a:schemeClr val="tx2"/>
                </a:solidFill>
              </a:rPr>
              <a:t>Staff </a:t>
            </a:r>
            <a:r>
              <a:rPr lang="en-US" u="sng" dirty="0">
                <a:solidFill>
                  <a:schemeClr val="tx2"/>
                </a:solidFill>
              </a:rPr>
              <a:t>recommends adopting provisions to allow the </a:t>
            </a:r>
            <a:r>
              <a:rPr lang="en-US" u="sng" dirty="0" smtClean="0">
                <a:solidFill>
                  <a:schemeClr val="tx2"/>
                </a:solidFill>
              </a:rPr>
              <a:t>following:  </a:t>
            </a:r>
            <a:endParaRPr lang="en-US" dirty="0">
              <a:solidFill>
                <a:srgbClr val="000000">
                  <a:lumMod val="75000"/>
                  <a:lumOff val="25000"/>
                </a:srgbClr>
              </a:solidFill>
            </a:endParaRPr>
          </a:p>
          <a:p>
            <a:pPr>
              <a:buClr>
                <a:srgbClr val="0070C0"/>
              </a:buClr>
              <a:buFont typeface="Arial" panose="020B0604020202020204" pitchFamily="34" charset="0"/>
              <a:buChar char="•"/>
            </a:pPr>
            <a:r>
              <a:rPr lang="en-US" dirty="0" smtClean="0">
                <a:solidFill>
                  <a:srgbClr val="000000">
                    <a:lumMod val="75000"/>
                    <a:lumOff val="25000"/>
                  </a:srgbClr>
                </a:solidFill>
              </a:rPr>
              <a:t> </a:t>
            </a:r>
            <a:r>
              <a:rPr lang="en-US" dirty="0" smtClean="0">
                <a:solidFill>
                  <a:srgbClr val="000000">
                    <a:lumMod val="75000"/>
                    <a:lumOff val="25000"/>
                  </a:srgbClr>
                </a:solidFill>
              </a:rPr>
              <a:t>A </a:t>
            </a:r>
            <a:r>
              <a:rPr lang="en-US" dirty="0">
                <a:solidFill>
                  <a:srgbClr val="000000">
                    <a:lumMod val="75000"/>
                    <a:lumOff val="25000"/>
                  </a:srgbClr>
                </a:solidFill>
              </a:rPr>
              <a:t>Land Division to preserve open space or a park </a:t>
            </a:r>
            <a:r>
              <a:rPr lang="en-US" dirty="0" smtClean="0">
                <a:solidFill>
                  <a:srgbClr val="000000">
                    <a:lumMod val="75000"/>
                    <a:lumOff val="25000"/>
                  </a:srgbClr>
                </a:solidFill>
              </a:rPr>
              <a:t>PCZO </a:t>
            </a:r>
            <a:r>
              <a:rPr lang="en-US" dirty="0">
                <a:solidFill>
                  <a:srgbClr val="000000">
                    <a:lumMod val="75000"/>
                    <a:lumOff val="25000"/>
                  </a:srgbClr>
                </a:solidFill>
              </a:rPr>
              <a:t>177.060(G</a:t>
            </a:r>
            <a:r>
              <a:rPr lang="en-US" dirty="0" smtClean="0">
                <a:solidFill>
                  <a:srgbClr val="000000">
                    <a:lumMod val="75000"/>
                    <a:lumOff val="25000"/>
                  </a:srgbClr>
                </a:solidFill>
              </a:rPr>
              <a:t>)</a:t>
            </a:r>
            <a:endParaRPr lang="en-US" u="sng" dirty="0">
              <a:solidFill>
                <a:schemeClr val="tx2"/>
              </a:solidFill>
            </a:endParaRPr>
          </a:p>
          <a:p>
            <a:pPr lvl="0">
              <a:buClr>
                <a:srgbClr val="0070C0"/>
              </a:buClr>
              <a:buFont typeface="Arial" panose="020B0604020202020204" pitchFamily="34" charset="0"/>
              <a:buChar char="•"/>
            </a:pPr>
            <a:r>
              <a:rPr lang="en-US" dirty="0"/>
              <a:t> </a:t>
            </a:r>
            <a:r>
              <a:rPr lang="en-US" dirty="0" smtClean="0"/>
              <a:t>New </a:t>
            </a:r>
            <a:r>
              <a:rPr lang="en-US" dirty="0"/>
              <a:t>Single Family Accessory Dwelling Unit to Support Family Forestry </a:t>
            </a:r>
            <a:r>
              <a:rPr lang="en-US" dirty="0" smtClean="0"/>
              <a:t>PCZO </a:t>
            </a:r>
            <a:r>
              <a:rPr lang="en-US" dirty="0"/>
              <a:t>177.070(E</a:t>
            </a:r>
            <a:r>
              <a:rPr lang="en-US" dirty="0" smtClean="0"/>
              <a:t>)</a:t>
            </a:r>
            <a:endParaRPr lang="en-US" dirty="0"/>
          </a:p>
          <a:p>
            <a:endParaRPr lang="en-US" dirty="0"/>
          </a:p>
        </p:txBody>
      </p:sp>
    </p:spTree>
    <p:extLst>
      <p:ext uri="{BB962C8B-B14F-4D97-AF65-F5344CB8AC3E}">
        <p14:creationId xmlns:p14="http://schemas.microsoft.com/office/powerpoint/2010/main" val="4132725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Conclusion/Recommendation  </a:t>
            </a:r>
            <a:endParaRPr lang="en-US" dirty="0"/>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sz="2000" dirty="0" smtClean="0"/>
              <a:t>Staff and the </a:t>
            </a:r>
            <a:r>
              <a:rPr lang="en-US" sz="2000" dirty="0" smtClean="0"/>
              <a:t>Planning Commission </a:t>
            </a:r>
            <a:r>
              <a:rPr lang="en-US" sz="2000" dirty="0" smtClean="0"/>
              <a:t>recommend </a:t>
            </a:r>
            <a:r>
              <a:rPr lang="en-US" sz="2000" dirty="0" smtClean="0"/>
              <a:t>that the Board of Commissioners adopt all mandatory changes to PCZO Chapters 136 and 177 found in Attachment A and </a:t>
            </a:r>
            <a:r>
              <a:rPr lang="en-US" sz="2000" dirty="0" smtClean="0"/>
              <a:t>B.</a:t>
            </a:r>
            <a:endParaRPr lang="en-US" sz="2000" dirty="0" smtClean="0"/>
          </a:p>
          <a:p>
            <a:pPr marL="201168" lvl="1" indent="0">
              <a:buNone/>
            </a:pPr>
            <a:r>
              <a:rPr lang="en-US" sz="2000" dirty="0" smtClean="0"/>
              <a:t> </a:t>
            </a:r>
          </a:p>
          <a:p>
            <a:pPr lvl="1">
              <a:buFont typeface="Arial" panose="020B0604020202020204" pitchFamily="34" charset="0"/>
              <a:buChar char="•"/>
            </a:pPr>
            <a:r>
              <a:rPr lang="en-US" sz="2000" dirty="0" smtClean="0"/>
              <a:t>Staff and the Planning Commission recommend that the Board of Commissioners discuss all “optional changes” listed </a:t>
            </a:r>
            <a:r>
              <a:rPr lang="en-US" sz="2000" dirty="0" smtClean="0"/>
              <a:t>in the Staff Report and Attachments A and </a:t>
            </a:r>
            <a:r>
              <a:rPr lang="en-US" sz="2000" dirty="0" smtClean="0"/>
              <a:t>B.</a:t>
            </a:r>
            <a:endParaRPr lang="en-US" sz="2000" dirty="0" smtClean="0"/>
          </a:p>
          <a:p>
            <a:pPr marL="201168" lvl="1" indent="0">
              <a:buNone/>
            </a:pPr>
            <a:endParaRPr lang="en-US" sz="2000" dirty="0" smtClean="0"/>
          </a:p>
          <a:p>
            <a:pPr lvl="1">
              <a:buFont typeface="Arial" panose="020B0604020202020204" pitchFamily="34" charset="0"/>
              <a:buChar char="•"/>
            </a:pPr>
            <a:r>
              <a:rPr lang="en-US" sz="2000" dirty="0" smtClean="0"/>
              <a:t>For each change, </a:t>
            </a:r>
            <a:r>
              <a:rPr lang="en-US" sz="2000" dirty="0" smtClean="0"/>
              <a:t>the </a:t>
            </a:r>
            <a:r>
              <a:rPr lang="en-US" sz="2000" dirty="0" smtClean="0"/>
              <a:t>Board of Commissioners </a:t>
            </a:r>
            <a:r>
              <a:rPr lang="en-US" sz="2000" dirty="0" smtClean="0"/>
              <a:t>make a determination as to whether </a:t>
            </a:r>
            <a:r>
              <a:rPr lang="en-US" sz="2000" dirty="0" smtClean="0"/>
              <a:t>the provision should be adopted, and if so, what the code language should </a:t>
            </a:r>
            <a:r>
              <a:rPr lang="en-US" sz="2000" dirty="0" smtClean="0"/>
              <a:t>be.</a:t>
            </a:r>
            <a:endParaRPr lang="en-US" sz="2000" dirty="0" smtClean="0"/>
          </a:p>
          <a:p>
            <a:endParaRPr lang="en-US" dirty="0"/>
          </a:p>
          <a:p>
            <a:r>
              <a:rPr lang="en-US" dirty="0" smtClean="0"/>
              <a:t> </a:t>
            </a:r>
            <a:endParaRPr lang="en-US" dirty="0"/>
          </a:p>
        </p:txBody>
      </p:sp>
    </p:spTree>
    <p:extLst>
      <p:ext uri="{BB962C8B-B14F-4D97-AF65-F5344CB8AC3E}">
        <p14:creationId xmlns:p14="http://schemas.microsoft.com/office/powerpoint/2010/main" val="1167527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Board of</a:t>
            </a:r>
            <a:r>
              <a:rPr lang="en-US" dirty="0" smtClean="0"/>
              <a:t> Commissioners </a:t>
            </a:r>
            <a:r>
              <a:rPr lang="en-US" dirty="0" smtClean="0"/>
              <a:t>Action </a:t>
            </a:r>
            <a:endParaRPr lang="en-US" dirty="0"/>
          </a:p>
        </p:txBody>
      </p:sp>
      <p:sp>
        <p:nvSpPr>
          <p:cNvPr id="8" name="Content Placeholder 7"/>
          <p:cNvSpPr>
            <a:spLocks noGrp="1"/>
          </p:cNvSpPr>
          <p:nvPr>
            <p:ph idx="1"/>
          </p:nvPr>
        </p:nvSpPr>
        <p:spPr/>
        <p:txBody>
          <a:bodyPr>
            <a:normAutofit/>
          </a:bodyPr>
          <a:lstStyle/>
          <a:p>
            <a:r>
              <a:rPr lang="en-US" dirty="0">
                <a:solidFill>
                  <a:schemeClr val="tx2"/>
                </a:solidFill>
              </a:rPr>
              <a:t>After opening the public hearing and receiving testimony, the Planning </a:t>
            </a:r>
            <a:r>
              <a:rPr lang="en-US" dirty="0" smtClean="0">
                <a:solidFill>
                  <a:schemeClr val="tx2"/>
                </a:solidFill>
              </a:rPr>
              <a:t>Commissioners’ </a:t>
            </a:r>
            <a:r>
              <a:rPr lang="en-US" dirty="0">
                <a:solidFill>
                  <a:schemeClr val="tx2"/>
                </a:solidFill>
              </a:rPr>
              <a:t>options include the following:</a:t>
            </a:r>
          </a:p>
          <a:p>
            <a:pPr marL="457200" lvl="0" indent="-457200">
              <a:buFont typeface="+mj-lt"/>
              <a:buAutoNum type="arabicPeriod"/>
            </a:pPr>
            <a:r>
              <a:rPr lang="en-US" dirty="0" smtClean="0"/>
              <a:t>Move to approve Legislative Amendment 23-03 as recommended by Staff and the Planning Commission; thereby amending PCZO Chapters</a:t>
            </a:r>
            <a:r>
              <a:rPr lang="en-US" dirty="0" smtClean="0"/>
              <a:t> 136 and 177 by:</a:t>
            </a:r>
          </a:p>
          <a:p>
            <a:pPr marL="578358" lvl="1" indent="-285750"/>
            <a:r>
              <a:rPr lang="en-US" dirty="0" smtClean="0"/>
              <a:t>Adopting </a:t>
            </a:r>
            <a:r>
              <a:rPr lang="en-US" dirty="0"/>
              <a:t>the PCZO amendments presented in Attachments A and B, or</a:t>
            </a:r>
          </a:p>
          <a:p>
            <a:pPr marL="578358" lvl="1" indent="-285750"/>
            <a:r>
              <a:rPr lang="en-US" dirty="0"/>
              <a:t>As further amended by the Board of Commissioners (state revisions); </a:t>
            </a:r>
            <a:r>
              <a:rPr lang="en-US" dirty="0" smtClean="0"/>
              <a:t>or</a:t>
            </a:r>
          </a:p>
          <a:p>
            <a:pPr marL="457200" lvl="0" indent="-457200">
              <a:buFont typeface="+mj-lt"/>
              <a:buAutoNum type="arabicPeriod"/>
            </a:pPr>
            <a:r>
              <a:rPr lang="en-US" dirty="0" smtClean="0"/>
              <a:t>Continue the public hearing; or</a:t>
            </a:r>
          </a:p>
          <a:p>
            <a:pPr marL="457200" lvl="0" indent="-457200">
              <a:buFont typeface="+mj-lt"/>
              <a:buAutoNum type="arabicPeriod"/>
            </a:pPr>
            <a:r>
              <a:rPr lang="en-US" dirty="0" smtClean="0"/>
              <a:t>Other</a:t>
            </a:r>
          </a:p>
        </p:txBody>
      </p:sp>
    </p:spTree>
    <p:extLst>
      <p:ext uri="{BB962C8B-B14F-4D97-AF65-F5344CB8AC3E}">
        <p14:creationId xmlns:p14="http://schemas.microsoft.com/office/powerpoint/2010/main" val="309301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4737</TotalTime>
  <Words>1758</Words>
  <Application>Microsoft Office PowerPoint</Application>
  <PresentationFormat>Widescreen</PresentationFormat>
  <Paragraphs>131</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PowerPoint Presentation</vt:lpstr>
      <vt:lpstr>Presentation</vt:lpstr>
      <vt:lpstr>Background </vt:lpstr>
      <vt:lpstr>Applicable Criteria</vt:lpstr>
      <vt:lpstr>Changes to PCZO 136</vt:lpstr>
      <vt:lpstr>Changes to PCZO 177</vt:lpstr>
      <vt:lpstr>Changes to PCZO 177</vt:lpstr>
      <vt:lpstr>Conclusion/Recommendation  </vt:lpstr>
      <vt:lpstr>Board of Commissioners Action </vt:lpstr>
    </vt:vector>
  </TitlesOfParts>
  <Company>Polk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Commission Public Hearing</dc:title>
  <dc:creator>Sidney Mulder</dc:creator>
  <cp:lastModifiedBy>Michael Burns</cp:lastModifiedBy>
  <cp:revision>188</cp:revision>
  <cp:lastPrinted>2024-02-07T00:24:46Z</cp:lastPrinted>
  <dcterms:created xsi:type="dcterms:W3CDTF">2018-05-07T22:24:17Z</dcterms:created>
  <dcterms:modified xsi:type="dcterms:W3CDTF">2024-03-12T23:59:18Z</dcterms:modified>
</cp:coreProperties>
</file>